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4" r:id="rId2"/>
    <p:sldMasterId id="2147483660" r:id="rId3"/>
    <p:sldMasterId id="2147483672" r:id="rId4"/>
  </p:sldMasterIdLst>
  <p:sldIdLst>
    <p:sldId id="257" r:id="rId5"/>
    <p:sldId id="261" r:id="rId6"/>
    <p:sldId id="264" r:id="rId7"/>
    <p:sldId id="265" r:id="rId8"/>
    <p:sldId id="266" r:id="rId9"/>
    <p:sldId id="275" r:id="rId10"/>
    <p:sldId id="267" r:id="rId11"/>
    <p:sldId id="268" r:id="rId12"/>
    <p:sldId id="270" r:id="rId13"/>
    <p:sldId id="271" r:id="rId14"/>
    <p:sldId id="272" r:id="rId15"/>
    <p:sldId id="276" r:id="rId16"/>
    <p:sldId id="277" r:id="rId17"/>
    <p:sldId id="279" r:id="rId18"/>
    <p:sldId id="278" r:id="rId19"/>
    <p:sldId id="274"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0C2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08" d="100"/>
          <a:sy n="108" d="100"/>
        </p:scale>
        <p:origin x="-56" y="17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8952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769498" y="1598614"/>
            <a:ext cx="4036540" cy="1754078"/>
          </a:xfrm>
        </p:spPr>
        <p:txBody>
          <a:bodyPr>
            <a:normAutofit/>
          </a:bodyPr>
          <a:lstStyle>
            <a:lvl1pPr algn="l">
              <a:defRPr sz="3600" b="1" i="0">
                <a:solidFill>
                  <a:srgbClr val="C50C20"/>
                </a:solidFill>
                <a:latin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769498" y="3195272"/>
            <a:ext cx="4036540" cy="1314450"/>
          </a:xfrm>
        </p:spPr>
        <p:txBody>
          <a:bodyPr>
            <a:normAutofit/>
          </a:bodyPr>
          <a:lstStyle>
            <a:lvl1pPr marL="0" indent="0" algn="l">
              <a:buNone/>
              <a:defRPr sz="3000">
                <a:solidFill>
                  <a:schemeClr val="tx1"/>
                </a:solidFill>
                <a:latin typeface=""/>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769498" y="4535956"/>
            <a:ext cx="4036540" cy="274637"/>
          </a:xfrm>
        </p:spPr>
        <p:txBody>
          <a:bodyPr/>
          <a:lstStyle>
            <a:lvl1pPr>
              <a:defRPr>
                <a:solidFill>
                  <a:schemeClr val="tx1"/>
                </a:solidFill>
              </a:defRPr>
            </a:lvl1pPr>
          </a:lstStyle>
          <a:p>
            <a:fld id="{593FA709-02C9-D64A-A2AA-B7FB1DB5BAB7}" type="datetimeFigureOut">
              <a:rPr lang="en-US" smtClean="0"/>
              <a:pPr/>
              <a:t>3/23/2017</a:t>
            </a:fld>
            <a:endParaRPr lang="en-US" dirty="0"/>
          </a:p>
        </p:txBody>
      </p:sp>
    </p:spTree>
    <p:extLst>
      <p:ext uri="{BB962C8B-B14F-4D97-AF65-F5344CB8AC3E}">
        <p14:creationId xmlns:p14="http://schemas.microsoft.com/office/powerpoint/2010/main" val="3555118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Interior -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95892" y="1486217"/>
            <a:ext cx="8091540" cy="919047"/>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595892" y="2573857"/>
            <a:ext cx="8091540" cy="2180474"/>
          </a:xfrm>
        </p:spPr>
        <p:txBody>
          <a:bodyPr>
            <a:normAutofit/>
          </a:bodyPr>
          <a:lstStyle>
            <a:lvl1pPr marL="0" indent="0" algn="ctr">
              <a:buNone/>
              <a:defRPr sz="2600">
                <a:solidFill>
                  <a:schemeClr val="tx1"/>
                </a:solidFill>
                <a:latin typeface=""/>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541740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Interior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42379" y="2079317"/>
            <a:ext cx="8229600" cy="28548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36101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Divider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60270"/>
            <a:ext cx="7772400" cy="11017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685800" y="2261995"/>
            <a:ext cx="7772400" cy="2492335"/>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6938957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8957428"/>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593FA709-02C9-D64A-A2AA-B7FB1DB5BAB7}" type="datetimeFigureOut">
              <a:rPr lang="en-US" smtClean="0"/>
              <a:t>3/23/2017</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C371D80E-01E9-6E48-9A0A-416F3351E8BA}" type="slidenum">
              <a:rPr lang="en-US" smtClean="0"/>
              <a:t>‹#›</a:t>
            </a:fld>
            <a:endParaRPr lang="en-US"/>
          </a:p>
        </p:txBody>
      </p:sp>
    </p:spTree>
    <p:extLst>
      <p:ext uri="{BB962C8B-B14F-4D97-AF65-F5344CB8AC3E}">
        <p14:creationId xmlns:p14="http://schemas.microsoft.com/office/powerpoint/2010/main" val="2538488695"/>
      </p:ext>
    </p:extLst>
  </p:cSld>
  <p:clrMap bg1="lt1" tx1="dk1" bg2="lt2" tx2="dk2" accent1="accent1" accent2="accent2" accent3="accent3" accent4="accent4" accent5="accent5" accent6="accent6" hlink="hlink" folHlink="folHlink"/>
  <p:sldLayoutIdLst>
    <p:sldLayoutId id="214748367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2379" y="1268547"/>
            <a:ext cx="8229600" cy="687135"/>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42379" y="2079317"/>
            <a:ext cx="8229600" cy="272846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99092559"/>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defTabSz="457200" rtl="0" eaLnBrk="1" latinLnBrk="0" hangingPunct="1">
        <a:spcBef>
          <a:spcPct val="0"/>
        </a:spcBef>
        <a:buNone/>
        <a:defRPr sz="3800" b="1" i="0" kern="1200">
          <a:solidFill>
            <a:srgbClr val="C50C20"/>
          </a:solidFill>
          <a:latin typeface="Arial"/>
          <a:ea typeface="+mj-ea"/>
          <a:cs typeface="+mj-cs"/>
        </a:defRPr>
      </a:lvl1pPr>
    </p:titleStyle>
    <p:bodyStyle>
      <a:lvl1pPr marL="342900" indent="-342900" algn="l" defTabSz="457200" rtl="0" eaLnBrk="1" latinLnBrk="0" hangingPunct="1">
        <a:spcBef>
          <a:spcPct val="20000"/>
        </a:spcBef>
        <a:buClr>
          <a:srgbClr val="C50C20"/>
        </a:buClr>
        <a:buFont typeface="Arial"/>
        <a:buChar char="•"/>
        <a:defRPr sz="3200" kern="1200">
          <a:solidFill>
            <a:schemeClr val="tx1"/>
          </a:solidFill>
          <a:latin typeface=""/>
          <a:ea typeface="+mn-ea"/>
          <a:cs typeface="+mn-cs"/>
        </a:defRPr>
      </a:lvl1pPr>
      <a:lvl2pPr marL="742950" indent="-285750" algn="l" defTabSz="457200" rtl="0" eaLnBrk="1" latinLnBrk="0" hangingPunct="1">
        <a:spcBef>
          <a:spcPct val="20000"/>
        </a:spcBef>
        <a:buClr>
          <a:srgbClr val="C50C20"/>
        </a:buClr>
        <a:buFont typeface="Arial"/>
        <a:buChar char="–"/>
        <a:defRPr sz="2800" kern="1200">
          <a:solidFill>
            <a:schemeClr val="tx1"/>
          </a:solidFill>
          <a:latin typeface=""/>
          <a:ea typeface="+mn-ea"/>
          <a:cs typeface="+mn-cs"/>
        </a:defRPr>
      </a:lvl2pPr>
      <a:lvl3pPr marL="1143000" indent="-228600" algn="l" defTabSz="457200" rtl="0" eaLnBrk="1" latinLnBrk="0" hangingPunct="1">
        <a:spcBef>
          <a:spcPct val="20000"/>
        </a:spcBef>
        <a:buClr>
          <a:srgbClr val="C50C20"/>
        </a:buClr>
        <a:buFont typeface="Arial"/>
        <a:buChar char="•"/>
        <a:defRPr sz="2400" kern="1200">
          <a:solidFill>
            <a:schemeClr val="tx1"/>
          </a:solidFill>
          <a:latin typeface=""/>
          <a:ea typeface="+mn-ea"/>
          <a:cs typeface="+mn-cs"/>
        </a:defRPr>
      </a:lvl3pPr>
      <a:lvl4pPr marL="1600200" indent="-228600" algn="l" defTabSz="457200" rtl="0" eaLnBrk="1" latinLnBrk="0" hangingPunct="1">
        <a:spcBef>
          <a:spcPct val="20000"/>
        </a:spcBef>
        <a:buClr>
          <a:srgbClr val="C50C20"/>
        </a:buClr>
        <a:buFont typeface="Arial"/>
        <a:buChar char="–"/>
        <a:defRPr sz="2000" kern="1200">
          <a:solidFill>
            <a:schemeClr val="tx1"/>
          </a:solidFill>
          <a:latin typeface=""/>
          <a:ea typeface="+mn-ea"/>
          <a:cs typeface="+mn-cs"/>
        </a:defRPr>
      </a:lvl4pPr>
      <a:lvl5pPr marL="2057400" indent="-228600" algn="l" defTabSz="457200" rtl="0" eaLnBrk="1" latinLnBrk="0" hangingPunct="1">
        <a:spcBef>
          <a:spcPct val="20000"/>
        </a:spcBef>
        <a:buClr>
          <a:srgbClr val="C50C20"/>
        </a:buClr>
        <a:buFont typeface="Arial"/>
        <a:buChar char="»"/>
        <a:defRPr sz="2000" kern="1200">
          <a:solidFill>
            <a:schemeClr val="tx1"/>
          </a:solidFill>
          <a:latin typeface=""/>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063625"/>
            <a:ext cx="8229600" cy="700985"/>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865765"/>
            <a:ext cx="8229600" cy="296724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33876753"/>
      </p:ext>
    </p:extLst>
  </p:cSld>
  <p:clrMap bg1="lt1" tx1="dk1" bg2="lt2" tx2="dk2" accent1="accent1" accent2="accent2" accent3="accent3" accent4="accent4" accent5="accent5" accent6="accent6" hlink="hlink" folHlink="folHlink"/>
  <p:sldLayoutIdLst>
    <p:sldLayoutId id="2147483673" r:id="rId1"/>
  </p:sldLayoutIdLst>
  <p:txStyles>
    <p:titleStyle>
      <a:lvl1pPr algn="ctr" defTabSz="457200" rtl="0" eaLnBrk="1" latinLnBrk="0" hangingPunct="1">
        <a:spcBef>
          <a:spcPct val="0"/>
        </a:spcBef>
        <a:buNone/>
        <a:defRPr sz="3800" b="1" i="0" kern="1200">
          <a:solidFill>
            <a:srgbClr val="C50C20"/>
          </a:solidFill>
          <a:latin typeface=""/>
          <a:ea typeface="+mj-ea"/>
          <a:cs typeface="+mj-cs"/>
        </a:defRPr>
      </a:lvl1pPr>
    </p:titleStyle>
    <p:bodyStyle>
      <a:lvl1pPr marL="342900" indent="-342900" algn="l" defTabSz="457200" rtl="0" eaLnBrk="1" latinLnBrk="0" hangingPunct="1">
        <a:spcBef>
          <a:spcPct val="20000"/>
        </a:spcBef>
        <a:buClr>
          <a:srgbClr val="C50C20"/>
        </a:buClr>
        <a:buFont typeface="Arial"/>
        <a:buChar char="•"/>
        <a:defRPr sz="3200" kern="1200">
          <a:solidFill>
            <a:schemeClr val="tx1"/>
          </a:solidFill>
          <a:latin typeface=""/>
          <a:ea typeface="+mn-ea"/>
          <a:cs typeface="+mn-cs"/>
        </a:defRPr>
      </a:lvl1pPr>
      <a:lvl2pPr marL="742950" indent="-285750" algn="l" defTabSz="457200" rtl="0" eaLnBrk="1" latinLnBrk="0" hangingPunct="1">
        <a:spcBef>
          <a:spcPct val="20000"/>
        </a:spcBef>
        <a:buClr>
          <a:srgbClr val="C50C20"/>
        </a:buClr>
        <a:buFont typeface="Arial"/>
        <a:buChar char="–"/>
        <a:defRPr sz="2800" kern="1200">
          <a:solidFill>
            <a:schemeClr val="tx1"/>
          </a:solidFill>
          <a:latin typeface=""/>
          <a:ea typeface="+mn-ea"/>
          <a:cs typeface="+mn-cs"/>
        </a:defRPr>
      </a:lvl2pPr>
      <a:lvl3pPr marL="1143000" indent="-228600" algn="l" defTabSz="457200" rtl="0" eaLnBrk="1" latinLnBrk="0" hangingPunct="1">
        <a:spcBef>
          <a:spcPct val="20000"/>
        </a:spcBef>
        <a:buClr>
          <a:srgbClr val="C50C20"/>
        </a:buClr>
        <a:buFont typeface="Arial"/>
        <a:buChar char="•"/>
        <a:defRPr sz="2400" kern="1200">
          <a:solidFill>
            <a:schemeClr val="tx1"/>
          </a:solidFill>
          <a:latin typeface=""/>
          <a:ea typeface="+mn-ea"/>
          <a:cs typeface="+mn-cs"/>
        </a:defRPr>
      </a:lvl3pPr>
      <a:lvl4pPr marL="1600200" indent="-228600" algn="l" defTabSz="457200" rtl="0" eaLnBrk="1" latinLnBrk="0" hangingPunct="1">
        <a:spcBef>
          <a:spcPct val="20000"/>
        </a:spcBef>
        <a:buClr>
          <a:srgbClr val="C50C20"/>
        </a:buClr>
        <a:buFont typeface="Arial"/>
        <a:buChar char="–"/>
        <a:defRPr sz="2000" kern="1200">
          <a:solidFill>
            <a:schemeClr val="tx1"/>
          </a:solidFill>
          <a:latin typeface=""/>
          <a:ea typeface="+mn-ea"/>
          <a:cs typeface="+mn-cs"/>
        </a:defRPr>
      </a:lvl4pPr>
      <a:lvl5pPr marL="2057400" indent="-228600" algn="l" defTabSz="457200" rtl="0" eaLnBrk="1" latinLnBrk="0" hangingPunct="1">
        <a:spcBef>
          <a:spcPct val="20000"/>
        </a:spcBef>
        <a:buClr>
          <a:srgbClr val="C50C20"/>
        </a:buClr>
        <a:buFont typeface="Arial"/>
        <a:buChar char="»"/>
        <a:defRPr sz="2000" kern="1200">
          <a:solidFill>
            <a:schemeClr val="tx1"/>
          </a:solidFill>
          <a:latin typeface=""/>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43126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7861" y="902363"/>
            <a:ext cx="7772400" cy="1101725"/>
          </a:xfrm>
        </p:spPr>
        <p:txBody>
          <a:bodyPr/>
          <a:lstStyle/>
          <a:p>
            <a:r>
              <a:rPr lang="en-US" sz="2400" dirty="0" smtClean="0"/>
              <a:t>NEW HOPE FOR PRODUCTIVITY GAINS</a:t>
            </a:r>
            <a:endParaRPr lang="en-US" sz="2400" dirty="0"/>
          </a:p>
        </p:txBody>
      </p:sp>
      <p:sp>
        <p:nvSpPr>
          <p:cNvPr id="4" name="Content Placeholder 2"/>
          <p:cNvSpPr>
            <a:spLocks noGrp="1"/>
          </p:cNvSpPr>
          <p:nvPr>
            <p:ph type="subTitle" idx="1"/>
          </p:nvPr>
        </p:nvSpPr>
        <p:spPr>
          <a:xfrm>
            <a:off x="685800" y="1764323"/>
            <a:ext cx="7772400" cy="2990007"/>
          </a:xfrm>
        </p:spPr>
        <p:txBody>
          <a:bodyPr>
            <a:normAutofit fontScale="77500" lnSpcReduction="20000"/>
          </a:bodyPr>
          <a:lstStyle/>
          <a:p>
            <a:pPr marL="342900" indent="-342900" algn="just">
              <a:buFont typeface="Arial" panose="020B0604020202020204" pitchFamily="34" charset="0"/>
              <a:buChar char="•"/>
            </a:pPr>
            <a:r>
              <a:rPr lang="en-US" sz="2000" dirty="0" smtClean="0"/>
              <a:t>Trucking accounts for 70% of US freight. By 2045, DOT projects a 44% increase in the weight of goods transported by truck and an 84% increase in the value of goods transported by truck. Use of other modes will also increase, but trucking will remain the dominant mode as the nation grows.</a:t>
            </a:r>
          </a:p>
          <a:p>
            <a:pPr marL="342900" indent="-342900" algn="just">
              <a:buFont typeface="Arial" panose="020B0604020202020204" pitchFamily="34" charset="0"/>
              <a:buChar char="•"/>
            </a:pPr>
            <a:r>
              <a:rPr lang="en-US" sz="2000" dirty="0" smtClean="0"/>
              <a:t>Unfortunately, trucking industry productivity growth has not been a focus of FMCSA, and Obama Administration seemed more supportive of rail.</a:t>
            </a:r>
          </a:p>
          <a:p>
            <a:pPr marL="342900" indent="-342900" algn="just">
              <a:buFont typeface="Arial" panose="020B0604020202020204" pitchFamily="34" charset="0"/>
              <a:buChar char="•"/>
            </a:pPr>
            <a:r>
              <a:rPr lang="en-US" sz="2000" dirty="0" smtClean="0"/>
              <a:t>Allowing twin 33-foot trailers would help meet growth in demand for freight capacity, and may be approved in 2017. A new coalition, Americans for Modern Transportation, is working on such productivity issues.</a:t>
            </a:r>
          </a:p>
          <a:p>
            <a:pPr marL="342900" indent="-342900" algn="just">
              <a:buFont typeface="Arial" panose="020B0604020202020204" pitchFamily="34" charset="0"/>
              <a:buChar char="•"/>
            </a:pPr>
            <a:r>
              <a:rPr lang="en-US" sz="2000" dirty="0" smtClean="0"/>
              <a:t>NASSTRAC supports this effort, and would also like to see six-axle trucks of up to 97,000 lbs. gross vehicle weight allowed where appropriate </a:t>
            </a:r>
          </a:p>
          <a:p>
            <a:pPr marL="342900" indent="-342900" algn="just">
              <a:buFont typeface="Arial" panose="020B0604020202020204" pitchFamily="34" charset="0"/>
              <a:buChar char="•"/>
            </a:pPr>
            <a:r>
              <a:rPr lang="en-US" sz="2000" dirty="0" smtClean="0"/>
              <a:t>Infrastructure funding to fix choke points and congestion also needed</a:t>
            </a:r>
          </a:p>
          <a:p>
            <a:pPr marL="342900" indent="-342900" algn="just">
              <a:buFont typeface="Arial" panose="020B0604020202020204" pitchFamily="34" charset="0"/>
              <a:buChar char="•"/>
            </a:pPr>
            <a:r>
              <a:rPr lang="en-US" sz="2000" dirty="0" smtClean="0"/>
              <a:t>Longer term, autonomous vehicles should help</a:t>
            </a:r>
            <a:endParaRPr lang="en-US" dirty="0"/>
          </a:p>
          <a:p>
            <a:pPr marL="457200" indent="-457200" algn="just">
              <a:buFont typeface="Arial" panose="020B0604020202020204" pitchFamily="34" charset="0"/>
              <a:buChar char="•"/>
            </a:pPr>
            <a:endParaRPr lang="en-US" dirty="0"/>
          </a:p>
        </p:txBody>
      </p:sp>
    </p:spTree>
    <p:extLst>
      <p:ext uri="{BB962C8B-B14F-4D97-AF65-F5344CB8AC3E}">
        <p14:creationId xmlns:p14="http://schemas.microsoft.com/office/powerpoint/2010/main" val="12705013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3723" y="908223"/>
            <a:ext cx="7772400" cy="1101725"/>
          </a:xfrm>
        </p:spPr>
        <p:txBody>
          <a:bodyPr/>
          <a:lstStyle/>
          <a:p>
            <a:r>
              <a:rPr lang="en-US" sz="2400" dirty="0" smtClean="0"/>
              <a:t>UNCERTAINTY ON INTERNATIONAL TRADE</a:t>
            </a:r>
            <a:endParaRPr lang="en-US" sz="2400" dirty="0"/>
          </a:p>
        </p:txBody>
      </p:sp>
      <p:sp>
        <p:nvSpPr>
          <p:cNvPr id="4" name="Content Placeholder 2"/>
          <p:cNvSpPr>
            <a:spLocks noGrp="1"/>
          </p:cNvSpPr>
          <p:nvPr>
            <p:ph type="subTitle" idx="1"/>
          </p:nvPr>
        </p:nvSpPr>
        <p:spPr>
          <a:xfrm>
            <a:off x="685800" y="1758463"/>
            <a:ext cx="7772400" cy="2995868"/>
          </a:xfrm>
        </p:spPr>
        <p:txBody>
          <a:bodyPr>
            <a:normAutofit fontScale="85000" lnSpcReduction="20000"/>
          </a:bodyPr>
          <a:lstStyle/>
          <a:p>
            <a:pPr marL="342900" indent="-342900" algn="just">
              <a:buFont typeface="Arial" panose="020B0604020202020204" pitchFamily="34" charset="0"/>
              <a:buChar char="•"/>
            </a:pPr>
            <a:r>
              <a:rPr lang="en-US" sz="2000" dirty="0" smtClean="0"/>
              <a:t>Renegotiation of NAFTA is likely to affect cross-border freight and US operations by Mexican motor carriers</a:t>
            </a:r>
          </a:p>
          <a:p>
            <a:pPr marL="342900" indent="-342900" algn="just">
              <a:buFont typeface="Arial" panose="020B0604020202020204" pitchFamily="34" charset="0"/>
              <a:buChar char="•"/>
            </a:pPr>
            <a:r>
              <a:rPr lang="en-US" sz="2000" dirty="0" smtClean="0"/>
              <a:t>Non-participation in or renegotiation of TPP is likely to affect US-Asian trade, many US supply chains, and corresponding transportation </a:t>
            </a:r>
            <a:r>
              <a:rPr lang="en-US" sz="2000" dirty="0" smtClean="0"/>
              <a:t>flows</a:t>
            </a:r>
            <a:endParaRPr lang="en-US" sz="2000" dirty="0" smtClean="0"/>
          </a:p>
          <a:p>
            <a:pPr marL="342900" indent="-342900" algn="just">
              <a:buFont typeface="Arial" panose="020B0604020202020204" pitchFamily="34" charset="0"/>
              <a:buChar char="•"/>
            </a:pPr>
            <a:r>
              <a:rPr lang="en-US" sz="2000" dirty="0" smtClean="0"/>
              <a:t>Reducing imports and promoting exports through tariffs and border adjustment taxes are new, complex and controversial ideas, with uncertain implications for businesses, markets and freight. Shipper, 3PL and carrier flexibility will be needed.</a:t>
            </a:r>
          </a:p>
          <a:p>
            <a:pPr marL="342900" indent="-342900" algn="just">
              <a:buFont typeface="Arial" panose="020B0604020202020204" pitchFamily="34" charset="0"/>
              <a:buChar char="•"/>
            </a:pPr>
            <a:r>
              <a:rPr lang="en-US" sz="2000" dirty="0" smtClean="0"/>
              <a:t>Additional manufacturing in the US </a:t>
            </a:r>
            <a:r>
              <a:rPr lang="en-US" sz="2000" dirty="0" smtClean="0"/>
              <a:t>and Buy American may </a:t>
            </a:r>
            <a:r>
              <a:rPr lang="en-US" sz="2000" dirty="0" smtClean="0"/>
              <a:t>mean more business for trucking companies, railroads and other domestic service providers, but forecasts and contracts based on pre-election expectations about the future may need to be revisited. Logistics professionals may be even busier than they normally are.</a:t>
            </a:r>
            <a:endParaRPr lang="en-US" sz="2000" dirty="0"/>
          </a:p>
        </p:txBody>
      </p:sp>
    </p:spTree>
    <p:extLst>
      <p:ext uri="{BB962C8B-B14F-4D97-AF65-F5344CB8AC3E}">
        <p14:creationId xmlns:p14="http://schemas.microsoft.com/office/powerpoint/2010/main" val="29511322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60270"/>
            <a:ext cx="7772400" cy="774039"/>
          </a:xfrm>
        </p:spPr>
        <p:txBody>
          <a:bodyPr/>
          <a:lstStyle/>
          <a:p>
            <a:r>
              <a:rPr lang="en-US" sz="2400" dirty="0" smtClean="0"/>
              <a:t>RECENT AGENCY NEWS</a:t>
            </a:r>
            <a:endParaRPr lang="en-US" sz="2400" dirty="0"/>
          </a:p>
        </p:txBody>
      </p:sp>
      <p:sp>
        <p:nvSpPr>
          <p:cNvPr id="3" name="Subtitle 2"/>
          <p:cNvSpPr>
            <a:spLocks noGrp="1"/>
          </p:cNvSpPr>
          <p:nvPr>
            <p:ph type="subTitle" idx="1"/>
          </p:nvPr>
        </p:nvSpPr>
        <p:spPr>
          <a:xfrm>
            <a:off x="685800" y="1934309"/>
            <a:ext cx="7772400" cy="2820022"/>
          </a:xfrm>
        </p:spPr>
        <p:txBody>
          <a:bodyPr>
            <a:normAutofit/>
          </a:bodyPr>
          <a:lstStyle/>
          <a:p>
            <a:pPr marL="457200" indent="-457200" algn="just">
              <a:buFont typeface="Arial" panose="020B0604020202020204" pitchFamily="34" charset="0"/>
              <a:buChar char="•"/>
            </a:pPr>
            <a:r>
              <a:rPr lang="en-US" sz="1600" dirty="0" smtClean="0"/>
              <a:t>FMCSA has dropped SFD rulemaking, in which it proposed to replace Satisfactory, Conditional and Unsatisfactory ratings with single Unfit rating</a:t>
            </a:r>
          </a:p>
          <a:p>
            <a:pPr marL="457200" indent="-457200" algn="just">
              <a:buFont typeface="Arial" panose="020B0604020202020204" pitchFamily="34" charset="0"/>
              <a:buChar char="•"/>
            </a:pPr>
            <a:r>
              <a:rPr lang="en-US" sz="1600" dirty="0" smtClean="0"/>
              <a:t>Proposal was controversial and relied on Safety Measurement System data. SMS is subject to review mandated by Congress because of distrust of SMS.</a:t>
            </a:r>
          </a:p>
          <a:p>
            <a:pPr marL="457200" indent="-457200" algn="just">
              <a:buFont typeface="Arial" panose="020B0604020202020204" pitchFamily="34" charset="0"/>
              <a:buChar char="•"/>
            </a:pPr>
            <a:r>
              <a:rPr lang="en-US" sz="1600" dirty="0" smtClean="0"/>
              <a:t>STB will not investigate new wording on back of Uniform Straight Bill of Lading as changed by NMFTA, in the 2016 National Motor Freight Classification</a:t>
            </a:r>
          </a:p>
          <a:p>
            <a:pPr marL="457200" indent="-457200" algn="just">
              <a:buFont typeface="Arial" panose="020B0604020202020204" pitchFamily="34" charset="0"/>
              <a:buChar char="•"/>
            </a:pPr>
            <a:r>
              <a:rPr lang="en-US" sz="1600" dirty="0" smtClean="0"/>
              <a:t>STB action was due to jurisdictional limits, not approval of changes, but changes are effective and reduce participating carriers’ liability for cargo claims. The best way to avoid the changes is through negotiations, and well-designed contract provisions on cargo loss and damage, </a:t>
            </a:r>
            <a:r>
              <a:rPr lang="en-US" sz="1600" dirty="0" err="1" smtClean="0"/>
              <a:t>bols</a:t>
            </a:r>
            <a:r>
              <a:rPr lang="en-US" sz="1600" dirty="0" smtClean="0"/>
              <a:t>, and the NMFC</a:t>
            </a:r>
            <a:endParaRPr lang="en-US" sz="1600" dirty="0"/>
          </a:p>
        </p:txBody>
      </p:sp>
    </p:spTree>
    <p:extLst>
      <p:ext uri="{BB962C8B-B14F-4D97-AF65-F5344CB8AC3E}">
        <p14:creationId xmlns:p14="http://schemas.microsoft.com/office/powerpoint/2010/main" val="34041784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2354" y="1160270"/>
            <a:ext cx="7795846" cy="703699"/>
          </a:xfrm>
        </p:spPr>
        <p:txBody>
          <a:bodyPr/>
          <a:lstStyle/>
          <a:p>
            <a:r>
              <a:rPr lang="en-US" sz="2400" dirty="0" smtClean="0"/>
              <a:t>RECENT AGENCY NEWS</a:t>
            </a:r>
            <a:endParaRPr lang="en-US" sz="2400" dirty="0"/>
          </a:p>
        </p:txBody>
      </p:sp>
      <p:sp>
        <p:nvSpPr>
          <p:cNvPr id="3" name="Subtitle 2"/>
          <p:cNvSpPr>
            <a:spLocks noGrp="1"/>
          </p:cNvSpPr>
          <p:nvPr>
            <p:ph type="subTitle" idx="1"/>
          </p:nvPr>
        </p:nvSpPr>
        <p:spPr>
          <a:xfrm>
            <a:off x="597877" y="1752601"/>
            <a:ext cx="7860323" cy="3001730"/>
          </a:xfrm>
        </p:spPr>
        <p:txBody>
          <a:bodyPr>
            <a:normAutofit/>
          </a:bodyPr>
          <a:lstStyle/>
          <a:p>
            <a:pPr marL="285750" indent="-285750" algn="just">
              <a:buFont typeface="Arial" panose="020B0604020202020204" pitchFamily="34" charset="0"/>
              <a:buChar char="•"/>
            </a:pPr>
            <a:r>
              <a:rPr lang="en-US" sz="1600" dirty="0" smtClean="0"/>
              <a:t>FMC is considering a request by NRF, NITL and others for a rulemaking to consider relief from ocean/port demurrage and detention charges resulting from delays due to port labor disputes, carrier bankruptcies, severe weather and other causes beyond shipper control</a:t>
            </a:r>
          </a:p>
          <a:p>
            <a:pPr marL="285750" indent="-285750" algn="just">
              <a:buFont typeface="Arial" panose="020B0604020202020204" pitchFamily="34" charset="0"/>
              <a:buChar char="•"/>
            </a:pPr>
            <a:r>
              <a:rPr lang="en-US" sz="1600" dirty="0" smtClean="0"/>
              <a:t>FMC has changed its service contract rules to allow amendments to take effect without waiting 30 days after filing with FMC. Further relaxation of FMC contract regulations might be proposed.</a:t>
            </a:r>
          </a:p>
          <a:p>
            <a:pPr marL="285750" indent="-285750" algn="just">
              <a:buFont typeface="Arial" panose="020B0604020202020204" pitchFamily="34" charset="0"/>
              <a:buChar char="•"/>
            </a:pPr>
            <a:r>
              <a:rPr lang="en-US" sz="1600" dirty="0" smtClean="0"/>
              <a:t>Trans Pacific ocean shipping lines reportedly under investigation by DOJ for collusion</a:t>
            </a:r>
          </a:p>
          <a:p>
            <a:pPr marL="285750" indent="-285750" algn="just">
              <a:buFont typeface="Arial" panose="020B0604020202020204" pitchFamily="34" charset="0"/>
              <a:buChar char="•"/>
            </a:pPr>
            <a:r>
              <a:rPr lang="en-US" sz="1600" dirty="0" smtClean="0"/>
              <a:t>Railroad fuel surcharge antitrust class action litigation still moving forward, 7 years after cases first brought</a:t>
            </a:r>
            <a:endParaRPr lang="en-US" sz="1600" dirty="0"/>
          </a:p>
        </p:txBody>
      </p:sp>
    </p:spTree>
    <p:extLst>
      <p:ext uri="{BB962C8B-B14F-4D97-AF65-F5344CB8AC3E}">
        <p14:creationId xmlns:p14="http://schemas.microsoft.com/office/powerpoint/2010/main" val="7667125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60270"/>
            <a:ext cx="7772400" cy="709561"/>
          </a:xfrm>
        </p:spPr>
        <p:txBody>
          <a:bodyPr/>
          <a:lstStyle/>
          <a:p>
            <a:r>
              <a:rPr lang="en-US" sz="2400" dirty="0" smtClean="0"/>
              <a:t>CONTINUING ISSUES</a:t>
            </a:r>
            <a:endParaRPr lang="en-US" sz="2400" dirty="0"/>
          </a:p>
        </p:txBody>
      </p:sp>
      <p:sp>
        <p:nvSpPr>
          <p:cNvPr id="3" name="Subtitle 2"/>
          <p:cNvSpPr>
            <a:spLocks noGrp="1"/>
          </p:cNvSpPr>
          <p:nvPr>
            <p:ph type="subTitle" idx="1"/>
          </p:nvPr>
        </p:nvSpPr>
        <p:spPr>
          <a:xfrm>
            <a:off x="486508" y="1764323"/>
            <a:ext cx="7971692" cy="2990007"/>
          </a:xfrm>
        </p:spPr>
        <p:txBody>
          <a:bodyPr>
            <a:normAutofit/>
          </a:bodyPr>
          <a:lstStyle/>
          <a:p>
            <a:pPr marL="457200" indent="-457200" algn="just">
              <a:buFont typeface="Arial" panose="020B0604020202020204" pitchFamily="34" charset="0"/>
              <a:buChar char="•"/>
            </a:pPr>
            <a:r>
              <a:rPr lang="en-US" sz="1600" dirty="0" smtClean="0"/>
              <a:t>We also still have to worry about older issues, many on NASSTRAC’s 2017 Policy Agenda:</a:t>
            </a:r>
          </a:p>
          <a:p>
            <a:pPr marL="457200" indent="-457200" algn="just">
              <a:buFont typeface="Arial" panose="020B0604020202020204" pitchFamily="34" charset="0"/>
              <a:buChar char="•"/>
            </a:pPr>
            <a:r>
              <a:rPr lang="en-US" sz="1600" dirty="0" smtClean="0"/>
              <a:t>CSA and SMS                             Driver shortage</a:t>
            </a:r>
          </a:p>
          <a:p>
            <a:pPr marL="457200" indent="-457200" algn="just">
              <a:buFont typeface="Arial" panose="020B0604020202020204" pitchFamily="34" charset="0"/>
              <a:buChar char="•"/>
            </a:pPr>
            <a:r>
              <a:rPr lang="en-US" sz="1600" dirty="0" smtClean="0"/>
              <a:t>Port labor issues                         Port dredging (and funding)</a:t>
            </a:r>
          </a:p>
          <a:p>
            <a:pPr marL="457200" indent="-457200" algn="just">
              <a:buFont typeface="Arial" panose="020B0604020202020204" pitchFamily="34" charset="0"/>
              <a:buChar char="•"/>
            </a:pPr>
            <a:r>
              <a:rPr lang="en-US" sz="1600" dirty="0" smtClean="0"/>
              <a:t>Ocean carrier finances and alliances</a:t>
            </a:r>
          </a:p>
          <a:p>
            <a:pPr marL="457200" indent="-457200" algn="just">
              <a:buFont typeface="Arial" panose="020B0604020202020204" pitchFamily="34" charset="0"/>
              <a:buChar char="•"/>
            </a:pPr>
            <a:r>
              <a:rPr lang="en-US" sz="1600" dirty="0" smtClean="0"/>
              <a:t>State-level efforts to reclassify independent contractors as employees</a:t>
            </a:r>
          </a:p>
          <a:p>
            <a:pPr marL="457200" indent="-457200" algn="just">
              <a:buFont typeface="Arial" panose="020B0604020202020204" pitchFamily="34" charset="0"/>
              <a:buChar char="•"/>
            </a:pPr>
            <a:r>
              <a:rPr lang="en-US" sz="1600" dirty="0" smtClean="0"/>
              <a:t>Federal preemption of state laws, including driver meal and rest break rules</a:t>
            </a:r>
          </a:p>
          <a:p>
            <a:pPr marL="457200" indent="-457200" algn="just">
              <a:buFont typeface="Arial" panose="020B0604020202020204" pitchFamily="34" charset="0"/>
              <a:buChar char="•"/>
            </a:pPr>
            <a:r>
              <a:rPr lang="en-US" sz="1600" dirty="0" smtClean="0"/>
              <a:t>Tort reform and a National Hiring Standard for Carriers</a:t>
            </a:r>
          </a:p>
          <a:p>
            <a:pPr algn="just"/>
            <a:endParaRPr lang="en-US" sz="1600" dirty="0"/>
          </a:p>
        </p:txBody>
      </p:sp>
    </p:spTree>
    <p:extLst>
      <p:ext uri="{BB962C8B-B14F-4D97-AF65-F5344CB8AC3E}">
        <p14:creationId xmlns:p14="http://schemas.microsoft.com/office/powerpoint/2010/main" val="32042972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4076" y="1030444"/>
            <a:ext cx="7778262" cy="768176"/>
          </a:xfrm>
        </p:spPr>
        <p:txBody>
          <a:bodyPr/>
          <a:lstStyle/>
          <a:p>
            <a:r>
              <a:rPr lang="en-US" sz="2400" dirty="0" smtClean="0"/>
              <a:t>LOOKING AHEAD</a:t>
            </a:r>
            <a:endParaRPr lang="en-US" sz="2400" dirty="0"/>
          </a:p>
        </p:txBody>
      </p:sp>
      <p:sp>
        <p:nvSpPr>
          <p:cNvPr id="3" name="Subtitle 2"/>
          <p:cNvSpPr>
            <a:spLocks noGrp="1"/>
          </p:cNvSpPr>
          <p:nvPr>
            <p:ph type="subTitle" idx="1"/>
          </p:nvPr>
        </p:nvSpPr>
        <p:spPr>
          <a:xfrm>
            <a:off x="679938" y="1804795"/>
            <a:ext cx="7772400" cy="2492335"/>
          </a:xfrm>
        </p:spPr>
        <p:txBody>
          <a:bodyPr>
            <a:normAutofit/>
          </a:bodyPr>
          <a:lstStyle/>
          <a:p>
            <a:pPr marL="457200" indent="-457200" algn="just">
              <a:buFont typeface="Arial" panose="020B0604020202020204" pitchFamily="34" charset="0"/>
              <a:buChar char="•"/>
            </a:pPr>
            <a:r>
              <a:rPr lang="en-US" sz="1800" dirty="0" smtClean="0"/>
              <a:t>Under the Trump Administration and the 115</a:t>
            </a:r>
            <a:r>
              <a:rPr lang="en-US" sz="1800" baseline="30000" dirty="0" smtClean="0"/>
              <a:t>th</a:t>
            </a:r>
            <a:r>
              <a:rPr lang="en-US" sz="1800" dirty="0" smtClean="0"/>
              <a:t> Congress, we are likely to see the most significant changes in decades in transportation (and other) regulation. Many changes should be beneficial, but significant disruption is also likely.</a:t>
            </a:r>
          </a:p>
          <a:p>
            <a:pPr marL="457200" indent="-457200" algn="just">
              <a:buFont typeface="Arial" panose="020B0604020202020204" pitchFamily="34" charset="0"/>
              <a:buChar char="•"/>
            </a:pPr>
            <a:r>
              <a:rPr lang="en-US" sz="1800" dirty="0" smtClean="0"/>
              <a:t>Paying attention and speaking out are critical. As logistics professionals know, there are better ways and worse ways to transport goods and grow the economy. We need to work together.</a:t>
            </a:r>
          </a:p>
          <a:p>
            <a:pPr marL="457200" indent="-457200" algn="just">
              <a:buFont typeface="Arial" panose="020B0604020202020204" pitchFamily="34" charset="0"/>
              <a:buChar char="•"/>
            </a:pPr>
            <a:r>
              <a:rPr lang="en-US" sz="1800" dirty="0" smtClean="0"/>
              <a:t>Thanks for listening. Any questions?</a:t>
            </a:r>
            <a:endParaRPr lang="en-US" sz="1800" dirty="0"/>
          </a:p>
        </p:txBody>
      </p:sp>
    </p:spTree>
    <p:extLst>
      <p:ext uri="{BB962C8B-B14F-4D97-AF65-F5344CB8AC3E}">
        <p14:creationId xmlns:p14="http://schemas.microsoft.com/office/powerpoint/2010/main" val="8607084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81359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407877" y="1564948"/>
            <a:ext cx="4689231" cy="2954655"/>
          </a:xfrm>
          <a:prstGeom prst="rect">
            <a:avLst/>
          </a:prstGeom>
        </p:spPr>
        <p:txBody>
          <a:bodyPr wrap="square">
            <a:spAutoFit/>
          </a:bodyPr>
          <a:lstStyle/>
          <a:p>
            <a:pPr algn="r"/>
            <a:r>
              <a:rPr lang="en-US" sz="2400" dirty="0" smtClean="0">
                <a:solidFill>
                  <a:schemeClr val="tx1">
                    <a:lumMod val="50000"/>
                    <a:lumOff val="50000"/>
                  </a:schemeClr>
                </a:solidFill>
                <a:latin typeface="Arial Black" panose="020B0A04020102020204" pitchFamily="34" charset="0"/>
              </a:rPr>
              <a:t>REGULATION AND INFRASTRUCTURE</a:t>
            </a:r>
          </a:p>
          <a:p>
            <a:r>
              <a:rPr lang="en-US" sz="2400" dirty="0" smtClean="0">
                <a:latin typeface="Arial Black" panose="020B0A04020102020204" pitchFamily="34" charset="0"/>
              </a:rPr>
              <a:t>              AFTER THE 2016 </a:t>
            </a:r>
            <a:br>
              <a:rPr lang="en-US" sz="2400" dirty="0" smtClean="0">
                <a:latin typeface="Arial Black" panose="020B0A04020102020204" pitchFamily="34" charset="0"/>
              </a:rPr>
            </a:br>
            <a:r>
              <a:rPr lang="en-US" sz="2400" dirty="0">
                <a:latin typeface="Arial Black" panose="020B0A04020102020204" pitchFamily="34" charset="0"/>
              </a:rPr>
              <a:t> </a:t>
            </a:r>
            <a:r>
              <a:rPr lang="en-US" sz="2400" dirty="0" smtClean="0">
                <a:latin typeface="Arial Black" panose="020B0A04020102020204" pitchFamily="34" charset="0"/>
              </a:rPr>
              <a:t>             ELECTIONS   </a:t>
            </a:r>
            <a:br>
              <a:rPr lang="en-US" sz="2400" dirty="0" smtClean="0">
                <a:latin typeface="Arial Black" panose="020B0A04020102020204" pitchFamily="34" charset="0"/>
              </a:rPr>
            </a:br>
            <a:r>
              <a:rPr lang="en-US" sz="2400" dirty="0">
                <a:latin typeface="Arial Black" panose="020B0A04020102020204" pitchFamily="34" charset="0"/>
              </a:rPr>
              <a:t/>
            </a:r>
            <a:br>
              <a:rPr lang="en-US" sz="2400" dirty="0">
                <a:latin typeface="Arial Black" panose="020B0A04020102020204" pitchFamily="34" charset="0"/>
              </a:rPr>
            </a:br>
            <a:r>
              <a:rPr lang="en-US" sz="1800" dirty="0" smtClean="0">
                <a:latin typeface="Arial Black" panose="020B0A04020102020204" pitchFamily="34" charset="0"/>
              </a:rPr>
              <a:t>Nancy </a:t>
            </a:r>
            <a:r>
              <a:rPr lang="en-US" sz="1800" dirty="0" err="1" smtClean="0">
                <a:latin typeface="Arial Black" panose="020B0A04020102020204" pitchFamily="34" charset="0"/>
              </a:rPr>
              <a:t>O’Liddy</a:t>
            </a:r>
            <a:r>
              <a:rPr lang="en-US" sz="1800" dirty="0" smtClean="0">
                <a:latin typeface="Arial Black" panose="020B0A04020102020204" pitchFamily="34" charset="0"/>
              </a:rPr>
              <a:t>, TIA</a:t>
            </a:r>
            <a:br>
              <a:rPr lang="en-US" sz="1800" dirty="0" smtClean="0">
                <a:latin typeface="Arial Black" panose="020B0A04020102020204" pitchFamily="34" charset="0"/>
              </a:rPr>
            </a:br>
            <a:r>
              <a:rPr lang="en-US" sz="1800" dirty="0" smtClean="0">
                <a:latin typeface="Arial Black" panose="020B0A04020102020204" pitchFamily="34" charset="0"/>
              </a:rPr>
              <a:t>Mike Regan, NASSTRAC/TRANZACT</a:t>
            </a:r>
            <a:r>
              <a:rPr lang="en-US" sz="2400" dirty="0" smtClean="0">
                <a:latin typeface="Arial Black" panose="020B0A04020102020204" pitchFamily="34" charset="0"/>
              </a:rPr>
              <a:t> </a:t>
            </a:r>
            <a:br>
              <a:rPr lang="en-US" sz="2400" dirty="0" smtClean="0">
                <a:latin typeface="Arial Black" panose="020B0A04020102020204" pitchFamily="34" charset="0"/>
              </a:rPr>
            </a:br>
            <a:r>
              <a:rPr lang="en-US" sz="1800" dirty="0" smtClean="0">
                <a:latin typeface="Arial Black" panose="020B0A04020102020204" pitchFamily="34" charset="0"/>
              </a:rPr>
              <a:t>John Cutler, NASSTRAC</a:t>
            </a:r>
            <a:r>
              <a:rPr lang="en-US" sz="2400" dirty="0" smtClean="0">
                <a:latin typeface="Arial Black" panose="020B0A04020102020204" pitchFamily="34" charset="0"/>
              </a:rPr>
              <a:t>  </a:t>
            </a:r>
            <a:endParaRPr lang="en-US" sz="2400" b="1" dirty="0">
              <a:solidFill>
                <a:schemeClr val="accent4">
                  <a:lumMod val="75000"/>
                </a:schemeClr>
              </a:solidFill>
              <a:latin typeface="Arial Black" panose="020B0A04020102020204" pitchFamily="34" charset="0"/>
            </a:endParaRPr>
          </a:p>
        </p:txBody>
      </p:sp>
    </p:spTree>
    <p:extLst>
      <p:ext uri="{BB962C8B-B14F-4D97-AF65-F5344CB8AC3E}">
        <p14:creationId xmlns:p14="http://schemas.microsoft.com/office/powerpoint/2010/main" val="18769443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1661" y="972701"/>
            <a:ext cx="7772400" cy="1101725"/>
          </a:xfrm>
        </p:spPr>
        <p:txBody>
          <a:bodyPr/>
          <a:lstStyle/>
          <a:p>
            <a:r>
              <a:rPr lang="en-US" sz="2400" dirty="0" smtClean="0"/>
              <a:t>ELECTIONS HAVE CONSEQUENCES</a:t>
            </a:r>
            <a:endParaRPr lang="en-US" sz="2400" dirty="0"/>
          </a:p>
        </p:txBody>
      </p:sp>
      <p:sp>
        <p:nvSpPr>
          <p:cNvPr id="4" name="Text Placeholder 2"/>
          <p:cNvSpPr>
            <a:spLocks noGrp="1"/>
          </p:cNvSpPr>
          <p:nvPr>
            <p:ph type="subTitle" idx="1"/>
          </p:nvPr>
        </p:nvSpPr>
        <p:spPr>
          <a:xfrm>
            <a:off x="656492" y="1969477"/>
            <a:ext cx="7801708" cy="2784854"/>
          </a:xfrm>
        </p:spPr>
        <p:txBody>
          <a:bodyPr>
            <a:noAutofit/>
          </a:bodyPr>
          <a:lstStyle/>
          <a:p>
            <a:pPr marL="285750" indent="-285750" algn="just">
              <a:buFont typeface="Arial" panose="020B0604020202020204" pitchFamily="34" charset="0"/>
              <a:buChar char="•"/>
            </a:pPr>
            <a:r>
              <a:rPr lang="en-US" sz="1600" dirty="0" smtClean="0">
                <a:solidFill>
                  <a:schemeClr val="tx1">
                    <a:lumMod val="50000"/>
                    <a:lumOff val="50000"/>
                  </a:schemeClr>
                </a:solidFill>
              </a:rPr>
              <a:t>The details of what to expect from the Trump Administration, working with the new 115</a:t>
            </a:r>
            <a:r>
              <a:rPr lang="en-US" sz="1600" baseline="30000" dirty="0" smtClean="0">
                <a:solidFill>
                  <a:schemeClr val="tx1">
                    <a:lumMod val="50000"/>
                    <a:lumOff val="50000"/>
                  </a:schemeClr>
                </a:solidFill>
              </a:rPr>
              <a:t>th</a:t>
            </a:r>
            <a:r>
              <a:rPr lang="en-US" sz="1600" dirty="0" smtClean="0">
                <a:solidFill>
                  <a:schemeClr val="tx1">
                    <a:lumMod val="50000"/>
                    <a:lumOff val="50000"/>
                  </a:schemeClr>
                </a:solidFill>
              </a:rPr>
              <a:t> Congress, are still being developed</a:t>
            </a:r>
          </a:p>
          <a:p>
            <a:pPr marL="285750" indent="-285750" algn="just">
              <a:buFont typeface="Arial" panose="020B0604020202020204" pitchFamily="34" charset="0"/>
              <a:buChar char="•"/>
            </a:pPr>
            <a:r>
              <a:rPr lang="en-US" sz="1600" dirty="0" smtClean="0">
                <a:solidFill>
                  <a:schemeClr val="tx1">
                    <a:lumMod val="50000"/>
                    <a:lumOff val="50000"/>
                  </a:schemeClr>
                </a:solidFill>
              </a:rPr>
              <a:t>Two important goals are clear: reducing regulation and increasing infrastructure investment.</a:t>
            </a:r>
            <a:r>
              <a:rPr lang="en-US" sz="1600" dirty="0">
                <a:solidFill>
                  <a:schemeClr val="tx1">
                    <a:lumMod val="50000"/>
                    <a:lumOff val="50000"/>
                  </a:schemeClr>
                </a:solidFill>
              </a:rPr>
              <a:t> </a:t>
            </a:r>
            <a:r>
              <a:rPr lang="en-US" sz="1600" dirty="0" smtClean="0">
                <a:solidFill>
                  <a:schemeClr val="tx1">
                    <a:lumMod val="50000"/>
                    <a:lumOff val="50000"/>
                  </a:schemeClr>
                </a:solidFill>
              </a:rPr>
              <a:t>Both goals enjoy broad support among transportation, logistics and supply chain professionals.</a:t>
            </a:r>
          </a:p>
          <a:p>
            <a:pPr marL="285750" indent="-285750" algn="just">
              <a:buFont typeface="Arial" panose="020B0604020202020204" pitchFamily="34" charset="0"/>
              <a:buChar char="•"/>
            </a:pPr>
            <a:r>
              <a:rPr lang="en-US" sz="1600" dirty="0" smtClean="0">
                <a:solidFill>
                  <a:schemeClr val="tx1">
                    <a:lumMod val="50000"/>
                    <a:lumOff val="50000"/>
                  </a:schemeClr>
                </a:solidFill>
              </a:rPr>
              <a:t>We may see the biggest changes in almost 40 years in the way Washington works. In the 1980s, </a:t>
            </a:r>
            <a:r>
              <a:rPr lang="en-US" sz="1600" dirty="0" smtClean="0">
                <a:solidFill>
                  <a:schemeClr val="tx1">
                    <a:lumMod val="50000"/>
                    <a:lumOff val="50000"/>
                  </a:schemeClr>
                </a:solidFill>
              </a:rPr>
              <a:t>much </a:t>
            </a:r>
            <a:r>
              <a:rPr lang="en-US" sz="1600" dirty="0" smtClean="0">
                <a:solidFill>
                  <a:schemeClr val="tx1">
                    <a:lumMod val="50000"/>
                    <a:lumOff val="50000"/>
                  </a:schemeClr>
                </a:solidFill>
              </a:rPr>
              <a:t>economic regulation – of trucking, railroads, air carriers, energy – gave way to deregulation.</a:t>
            </a:r>
          </a:p>
          <a:p>
            <a:pPr marL="285750" indent="-285750" algn="just">
              <a:buFont typeface="Arial" panose="020B0604020202020204" pitchFamily="34" charset="0"/>
              <a:buChar char="•"/>
            </a:pPr>
            <a:r>
              <a:rPr lang="en-US" sz="1600" dirty="0" smtClean="0">
                <a:solidFill>
                  <a:schemeClr val="tx1">
                    <a:lumMod val="50000"/>
                    <a:lumOff val="50000"/>
                  </a:schemeClr>
                </a:solidFill>
              </a:rPr>
              <a:t>Regulation continued but it was environmental, safety, security and health regulation, and it got out of hand.  EXPECT SIGNIFICANT ROLLBACKS.</a:t>
            </a:r>
          </a:p>
        </p:txBody>
      </p:sp>
    </p:spTree>
    <p:extLst>
      <p:ext uri="{BB962C8B-B14F-4D97-AF65-F5344CB8AC3E}">
        <p14:creationId xmlns:p14="http://schemas.microsoft.com/office/powerpoint/2010/main" val="30228752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8908" y="1002008"/>
            <a:ext cx="7772400" cy="1101725"/>
          </a:xfrm>
        </p:spPr>
        <p:txBody>
          <a:bodyPr/>
          <a:lstStyle/>
          <a:p>
            <a:r>
              <a:rPr lang="en-US" sz="2400" dirty="0" smtClean="0"/>
              <a:t>MAJOR REGULATORY REFORM CHANGES</a:t>
            </a:r>
            <a:endParaRPr lang="en-US" sz="2400" dirty="0"/>
          </a:p>
        </p:txBody>
      </p:sp>
      <p:sp>
        <p:nvSpPr>
          <p:cNvPr id="4" name="Text Placeholder 2"/>
          <p:cNvSpPr>
            <a:spLocks noGrp="1"/>
          </p:cNvSpPr>
          <p:nvPr>
            <p:ph type="subTitle" idx="1"/>
          </p:nvPr>
        </p:nvSpPr>
        <p:spPr>
          <a:xfrm>
            <a:off x="685800" y="1910862"/>
            <a:ext cx="7772400" cy="2843469"/>
          </a:xfrm>
        </p:spPr>
        <p:txBody>
          <a:bodyPr>
            <a:noAutofit/>
          </a:bodyPr>
          <a:lstStyle/>
          <a:p>
            <a:pPr marL="457200" indent="-457200" algn="just">
              <a:buFont typeface="Arial" panose="020B0604020202020204" pitchFamily="34" charset="0"/>
              <a:buChar char="•"/>
            </a:pPr>
            <a:r>
              <a:rPr lang="en-US" sz="1500" dirty="0" smtClean="0"/>
              <a:t>Presidential Executive Orders have begun the process of regulatory reform in the Executive Branch. </a:t>
            </a:r>
            <a:r>
              <a:rPr lang="en-US" sz="1500" dirty="0"/>
              <a:t>N</a:t>
            </a:r>
            <a:r>
              <a:rPr lang="en-US" sz="1500" dirty="0" smtClean="0"/>
              <a:t>ew regulations on hold; 60-day extension of effective dates.</a:t>
            </a:r>
          </a:p>
          <a:p>
            <a:pPr marL="457200" indent="-457200" algn="just">
              <a:buFont typeface="Arial" panose="020B0604020202020204" pitchFamily="34" charset="0"/>
              <a:buChar char="•"/>
            </a:pPr>
            <a:r>
              <a:rPr lang="en-US" sz="1500" dirty="0" smtClean="0"/>
              <a:t>When a significant regulation is proposed, Department or agency must identify two old regulations for removal, and fully offset the cost of </a:t>
            </a:r>
            <a:r>
              <a:rPr lang="en-US" sz="1500" dirty="0" smtClean="0"/>
              <a:t>the new </a:t>
            </a:r>
            <a:r>
              <a:rPr lang="en-US" sz="1500" dirty="0" smtClean="0"/>
              <a:t>regulation by September 30, 2017</a:t>
            </a:r>
          </a:p>
          <a:p>
            <a:pPr marL="457200" indent="-457200" algn="just">
              <a:buFont typeface="Arial" panose="020B0604020202020204" pitchFamily="34" charset="0"/>
              <a:buChar char="•"/>
            </a:pPr>
            <a:r>
              <a:rPr lang="en-US" sz="1500" dirty="0" smtClean="0"/>
              <a:t>Agencies must identify and work to repeal, replace or modify regulations that are ineffective, unneeded or inconsistent with regulatory reform. If costs exceed benefits or regulation derives from </a:t>
            </a:r>
            <a:r>
              <a:rPr lang="en-US" sz="1500" dirty="0" smtClean="0"/>
              <a:t>an old Executive </a:t>
            </a:r>
            <a:r>
              <a:rPr lang="en-US" sz="1500" dirty="0"/>
              <a:t>O</a:t>
            </a:r>
            <a:r>
              <a:rPr lang="en-US" sz="1500" dirty="0" smtClean="0"/>
              <a:t>rder that has been eliminated, regulation should go too.</a:t>
            </a:r>
          </a:p>
          <a:p>
            <a:pPr marL="457200" indent="-457200" algn="just">
              <a:buFont typeface="Arial" panose="020B0604020202020204" pitchFamily="34" charset="0"/>
              <a:buChar char="•"/>
            </a:pPr>
            <a:r>
              <a:rPr lang="en-US" sz="1500" dirty="0" smtClean="0"/>
              <a:t>Congressional Review Act and new bills may increase role of Congress</a:t>
            </a:r>
          </a:p>
          <a:p>
            <a:pPr marL="457200" indent="-457200" algn="just">
              <a:buFont typeface="Arial" panose="020B0604020202020204" pitchFamily="34" charset="0"/>
              <a:buChar char="•"/>
            </a:pPr>
            <a:r>
              <a:rPr lang="en-US" sz="1500" dirty="0" smtClean="0"/>
              <a:t>Hiring freeze, budget cuts and attrition are shrinking the federal workforce </a:t>
            </a:r>
          </a:p>
          <a:p>
            <a:pPr marL="457200" indent="-457200" algn="just">
              <a:buFont typeface="Arial" panose="020B0604020202020204" pitchFamily="34" charset="0"/>
              <a:buChar char="•"/>
            </a:pPr>
            <a:endParaRPr lang="en-US" sz="1500" dirty="0"/>
          </a:p>
        </p:txBody>
      </p:sp>
    </p:spTree>
    <p:extLst>
      <p:ext uri="{BB962C8B-B14F-4D97-AF65-F5344CB8AC3E}">
        <p14:creationId xmlns:p14="http://schemas.microsoft.com/office/powerpoint/2010/main" val="2261409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72700"/>
            <a:ext cx="7772400" cy="1101725"/>
          </a:xfrm>
        </p:spPr>
        <p:txBody>
          <a:bodyPr/>
          <a:lstStyle/>
          <a:p>
            <a:r>
              <a:rPr lang="en-US" sz="2400" dirty="0" smtClean="0"/>
              <a:t>PERSONNEL CHANGES AND POLICY CHANGES</a:t>
            </a:r>
            <a:endParaRPr lang="en-US" sz="2400" dirty="0"/>
          </a:p>
        </p:txBody>
      </p:sp>
      <p:sp>
        <p:nvSpPr>
          <p:cNvPr id="4" name="Text Placeholder 2"/>
          <p:cNvSpPr>
            <a:spLocks noGrp="1"/>
          </p:cNvSpPr>
          <p:nvPr>
            <p:ph type="subTitle" idx="1"/>
          </p:nvPr>
        </p:nvSpPr>
        <p:spPr>
          <a:xfrm>
            <a:off x="685800" y="1881555"/>
            <a:ext cx="7772400" cy="2872776"/>
          </a:xfrm>
        </p:spPr>
        <p:txBody>
          <a:bodyPr>
            <a:normAutofit fontScale="77500" lnSpcReduction="20000"/>
          </a:bodyPr>
          <a:lstStyle/>
          <a:p>
            <a:pPr marL="342900" indent="-342900" algn="just">
              <a:buFont typeface="Arial" panose="020B0604020202020204" pitchFamily="34" charset="0"/>
              <a:buChar char="•"/>
            </a:pPr>
            <a:r>
              <a:rPr lang="en-US" sz="2100" dirty="0" smtClean="0"/>
              <a:t>DOT Secretary Elaine Chao should be good for freight, focusing more on business and jobs and less on regulation and hiker-biker trails</a:t>
            </a:r>
          </a:p>
          <a:p>
            <a:pPr marL="342900" indent="-342900" algn="just">
              <a:buFont typeface="Arial" panose="020B0604020202020204" pitchFamily="34" charset="0"/>
              <a:buChar char="•"/>
            </a:pPr>
            <a:r>
              <a:rPr lang="en-US" sz="2100" dirty="0" smtClean="0"/>
              <a:t>Leaders in Congress largely carry over. </a:t>
            </a:r>
            <a:r>
              <a:rPr lang="en-US" sz="2100" dirty="0" smtClean="0"/>
              <a:t>Rep. </a:t>
            </a:r>
            <a:r>
              <a:rPr lang="en-US" sz="2100" dirty="0" smtClean="0"/>
              <a:t>Shuster chairs House T&amp;I Committee, </a:t>
            </a:r>
            <a:r>
              <a:rPr lang="en-US" sz="2100" dirty="0" smtClean="0"/>
              <a:t>Sen. </a:t>
            </a:r>
            <a:r>
              <a:rPr lang="en-US" sz="2100" dirty="0" smtClean="0"/>
              <a:t>Thune chairs Senate Commerce, but Senate Environment and Public Works Committee has new chair, Sen </a:t>
            </a:r>
            <a:r>
              <a:rPr lang="en-US" sz="2100" dirty="0" err="1" smtClean="0"/>
              <a:t>Barrasso</a:t>
            </a:r>
            <a:r>
              <a:rPr lang="en-US" sz="2100" dirty="0" smtClean="0"/>
              <a:t>, R-WY.</a:t>
            </a:r>
          </a:p>
          <a:p>
            <a:pPr marL="342900" indent="-342900" algn="just">
              <a:buFont typeface="Arial" panose="020B0604020202020204" pitchFamily="34" charset="0"/>
              <a:buChar char="•"/>
            </a:pPr>
            <a:r>
              <a:rPr lang="en-US" sz="2100" dirty="0" smtClean="0"/>
              <a:t>New </a:t>
            </a:r>
            <a:r>
              <a:rPr lang="en-US" sz="2100" dirty="0" smtClean="0"/>
              <a:t>leadership </a:t>
            </a:r>
            <a:r>
              <a:rPr lang="en-US" sz="2100" dirty="0" smtClean="0"/>
              <a:t>at FMCSA, STB, FMC, and other key agencies, but many still need to be nominated and confirmed</a:t>
            </a:r>
          </a:p>
          <a:p>
            <a:pPr marL="342900" indent="-342900" algn="just">
              <a:buFont typeface="Arial" panose="020B0604020202020204" pitchFamily="34" charset="0"/>
              <a:buChar char="•"/>
            </a:pPr>
            <a:r>
              <a:rPr lang="en-US" sz="2100" dirty="0" smtClean="0"/>
              <a:t>Below the political level are many permanent civil servants at Departments and agencies who will need to implement new deregulatory directives</a:t>
            </a:r>
          </a:p>
          <a:p>
            <a:pPr marL="342900" indent="-342900" algn="just">
              <a:buFont typeface="Arial" panose="020B0604020202020204" pitchFamily="34" charset="0"/>
              <a:buChar char="•"/>
            </a:pPr>
            <a:r>
              <a:rPr lang="en-US" sz="2100" dirty="0" smtClean="0"/>
              <a:t>Court appointments may eventually help shift the balance of power away from the Executive Branch, reining in agencies. Justice Neil Gorsuch supports this. Congress could pass fewer vague laws, but ambiguity is unavoidable and judicial review can prevent agency overreach.</a:t>
            </a:r>
          </a:p>
          <a:p>
            <a:pPr marL="342900" indent="-342900" algn="just">
              <a:buFont typeface="Arial" panose="020B0604020202020204" pitchFamily="34" charset="0"/>
              <a:buChar char="•"/>
            </a:pPr>
            <a:endParaRPr lang="en-US" sz="2100" dirty="0" smtClean="0"/>
          </a:p>
        </p:txBody>
      </p:sp>
    </p:spTree>
    <p:extLst>
      <p:ext uri="{BB962C8B-B14F-4D97-AF65-F5344CB8AC3E}">
        <p14:creationId xmlns:p14="http://schemas.microsoft.com/office/powerpoint/2010/main" val="39993255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3046" y="1160271"/>
            <a:ext cx="7825154" cy="756452"/>
          </a:xfrm>
        </p:spPr>
        <p:txBody>
          <a:bodyPr/>
          <a:lstStyle/>
          <a:p>
            <a:r>
              <a:rPr lang="en-US" sz="2400" dirty="0" smtClean="0"/>
              <a:t>REGULATORY IMPACTS BY CONGRESS</a:t>
            </a:r>
            <a:endParaRPr lang="en-US" sz="2400" dirty="0"/>
          </a:p>
        </p:txBody>
      </p:sp>
      <p:sp>
        <p:nvSpPr>
          <p:cNvPr id="3" name="Subtitle 2"/>
          <p:cNvSpPr>
            <a:spLocks noGrp="1"/>
          </p:cNvSpPr>
          <p:nvPr>
            <p:ph type="subTitle" idx="1"/>
          </p:nvPr>
        </p:nvSpPr>
        <p:spPr>
          <a:xfrm>
            <a:off x="709246" y="1828801"/>
            <a:ext cx="7748954" cy="2925530"/>
          </a:xfrm>
        </p:spPr>
        <p:txBody>
          <a:bodyPr>
            <a:normAutofit lnSpcReduction="10000"/>
          </a:bodyPr>
          <a:lstStyle/>
          <a:p>
            <a:pPr marL="457200" indent="-457200" algn="just">
              <a:buFont typeface="Arial" panose="020B0604020202020204" pitchFamily="34" charset="0"/>
              <a:buChar char="•"/>
            </a:pPr>
            <a:r>
              <a:rPr lang="en-US" sz="1800" dirty="0" smtClean="0"/>
              <a:t>Congress</a:t>
            </a:r>
            <a:r>
              <a:rPr lang="en-US" sz="1600" dirty="0" smtClean="0"/>
              <a:t> can use new laws, defunding and oversight to block or influence agency action </a:t>
            </a:r>
          </a:p>
          <a:p>
            <a:pPr marL="457200" indent="-457200" algn="just">
              <a:buFont typeface="Arial" panose="020B0604020202020204" pitchFamily="34" charset="0"/>
              <a:buChar char="•"/>
            </a:pPr>
            <a:r>
              <a:rPr lang="en-US" sz="1600" dirty="0" smtClean="0"/>
              <a:t>Congressional Review Act lets Congress “veto” regulations within 60 days, and Senate is considering new bills passed by House. CRA disapproval prevents using new rules to revive vetoed rules. Not reporting to Congress when regulations </a:t>
            </a:r>
            <a:r>
              <a:rPr lang="en-US" sz="1600" dirty="0" smtClean="0"/>
              <a:t>were adopted </a:t>
            </a:r>
            <a:r>
              <a:rPr lang="en-US" sz="1600" dirty="0" smtClean="0"/>
              <a:t>could expose older rules to CRA.</a:t>
            </a:r>
          </a:p>
          <a:p>
            <a:pPr marL="457200" indent="-457200" algn="just">
              <a:buFont typeface="Arial" panose="020B0604020202020204" pitchFamily="34" charset="0"/>
              <a:buChar char="•"/>
            </a:pPr>
            <a:r>
              <a:rPr lang="en-US" sz="1600" dirty="0" smtClean="0"/>
              <a:t>Regulatory Accountability Act (HR 5) would require more justification for future </a:t>
            </a:r>
            <a:r>
              <a:rPr lang="en-US" sz="1600" dirty="0" smtClean="0"/>
              <a:t>regulations </a:t>
            </a:r>
            <a:r>
              <a:rPr lang="en-US" sz="1600" dirty="0" smtClean="0"/>
              <a:t>and end court deference to agencies when new </a:t>
            </a:r>
            <a:r>
              <a:rPr lang="en-US" sz="1600" dirty="0" err="1" smtClean="0"/>
              <a:t>regs</a:t>
            </a:r>
            <a:r>
              <a:rPr lang="en-US" sz="1600" dirty="0" smtClean="0"/>
              <a:t> appealed</a:t>
            </a:r>
          </a:p>
          <a:p>
            <a:pPr marL="457200" indent="-457200" algn="just">
              <a:buFont typeface="Arial" panose="020B0604020202020204" pitchFamily="34" charset="0"/>
              <a:buChar char="•"/>
            </a:pPr>
            <a:r>
              <a:rPr lang="en-US" sz="1600" dirty="0" smtClean="0"/>
              <a:t>Under HR 26, Regulations from the Executive in Need of Scrutiny (REINS) Act, adopting major new rules would require joint resolution of Congress. This could mean gridlock or filibusters on Capitol Hill would block any significant regulatory changes.</a:t>
            </a:r>
            <a:endParaRPr lang="en-US" sz="1800" dirty="0"/>
          </a:p>
        </p:txBody>
      </p:sp>
    </p:spTree>
    <p:extLst>
      <p:ext uri="{BB962C8B-B14F-4D97-AF65-F5344CB8AC3E}">
        <p14:creationId xmlns:p14="http://schemas.microsoft.com/office/powerpoint/2010/main" val="34958484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4416" y="990285"/>
            <a:ext cx="7772400" cy="1101725"/>
          </a:xfrm>
        </p:spPr>
        <p:txBody>
          <a:bodyPr/>
          <a:lstStyle/>
          <a:p>
            <a:r>
              <a:rPr lang="en-US" sz="2400" dirty="0" smtClean="0"/>
              <a:t>POSSIBLE IMPACTS ON PAST RULES</a:t>
            </a:r>
            <a:endParaRPr lang="en-US" sz="2400" dirty="0"/>
          </a:p>
        </p:txBody>
      </p:sp>
      <p:sp>
        <p:nvSpPr>
          <p:cNvPr id="4" name="Text Placeholder 2"/>
          <p:cNvSpPr>
            <a:spLocks noGrp="1"/>
          </p:cNvSpPr>
          <p:nvPr>
            <p:ph type="subTitle" idx="1"/>
          </p:nvPr>
        </p:nvSpPr>
        <p:spPr>
          <a:xfrm>
            <a:off x="685800" y="1875693"/>
            <a:ext cx="7772400" cy="2878638"/>
          </a:xfrm>
        </p:spPr>
        <p:txBody>
          <a:bodyPr>
            <a:normAutofit fontScale="85000" lnSpcReduction="20000"/>
          </a:bodyPr>
          <a:lstStyle/>
          <a:p>
            <a:pPr marL="342900" indent="-342900" algn="just">
              <a:buFont typeface="Arial" panose="020B0604020202020204" pitchFamily="34" charset="0"/>
              <a:buChar char="•"/>
            </a:pPr>
            <a:r>
              <a:rPr lang="en-US" sz="2100" dirty="0" smtClean="0"/>
              <a:t>Regulations adopted as final rules, like the Electronic Logging Device (ELD) mandate and the rules prohibiting driver coercion, are unlikely to be overturned quickly</a:t>
            </a:r>
          </a:p>
          <a:p>
            <a:pPr marL="342900" indent="-342900" algn="just">
              <a:buFont typeface="Arial" panose="020B0604020202020204" pitchFamily="34" charset="0"/>
              <a:buChar char="•"/>
            </a:pPr>
            <a:r>
              <a:rPr lang="en-US" sz="2100" dirty="0" smtClean="0"/>
              <a:t>Final rules adopted after notice and comment rulemaking can only be eliminated or modified after a new notice and comment rulemaking, absent Congressional intervention </a:t>
            </a:r>
          </a:p>
          <a:p>
            <a:pPr marL="342900" indent="-342900" algn="just">
              <a:buFont typeface="Arial" panose="020B0604020202020204" pitchFamily="34" charset="0"/>
              <a:buChar char="•"/>
            </a:pPr>
            <a:r>
              <a:rPr lang="en-US" sz="2100" dirty="0" smtClean="0"/>
              <a:t>“Elimination”</a:t>
            </a:r>
            <a:r>
              <a:rPr lang="en-US" sz="2100" dirty="0"/>
              <a:t> </a:t>
            </a:r>
            <a:r>
              <a:rPr lang="en-US" sz="2100" dirty="0" smtClean="0"/>
              <a:t>rulemakings could happen, but they take time. Agencies and the public may argue for keeping older regulations, and agency decisions are subject to lengthy court challenges.</a:t>
            </a:r>
          </a:p>
          <a:p>
            <a:pPr marL="342900" indent="-342900" algn="just">
              <a:buFont typeface="Arial" panose="020B0604020202020204" pitchFamily="34" charset="0"/>
              <a:buChar char="•"/>
            </a:pPr>
            <a:r>
              <a:rPr lang="en-US" sz="2100" dirty="0" smtClean="0"/>
              <a:t>Some older rules may be eliminated eventually as part of the new regulatory reform process</a:t>
            </a:r>
            <a:endParaRPr lang="en-US" sz="2100" dirty="0"/>
          </a:p>
        </p:txBody>
      </p:sp>
    </p:spTree>
    <p:extLst>
      <p:ext uri="{BB962C8B-B14F-4D97-AF65-F5344CB8AC3E}">
        <p14:creationId xmlns:p14="http://schemas.microsoft.com/office/powerpoint/2010/main" val="7759479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8554" y="943393"/>
            <a:ext cx="7772400" cy="1101725"/>
          </a:xfrm>
        </p:spPr>
        <p:txBody>
          <a:bodyPr/>
          <a:lstStyle/>
          <a:p>
            <a:r>
              <a:rPr lang="en-US" sz="2400" dirty="0" smtClean="0"/>
              <a:t>POSSIBLE IMPACTS ON FUTURE RULES</a:t>
            </a:r>
            <a:endParaRPr lang="en-US" sz="2400" dirty="0"/>
          </a:p>
        </p:txBody>
      </p:sp>
      <p:sp>
        <p:nvSpPr>
          <p:cNvPr id="4" name="Text Placeholder 2"/>
          <p:cNvSpPr>
            <a:spLocks noGrp="1"/>
          </p:cNvSpPr>
          <p:nvPr>
            <p:ph type="subTitle" idx="1"/>
          </p:nvPr>
        </p:nvSpPr>
        <p:spPr>
          <a:xfrm>
            <a:off x="685800" y="1840523"/>
            <a:ext cx="7772400" cy="2913807"/>
          </a:xfrm>
        </p:spPr>
        <p:txBody>
          <a:bodyPr>
            <a:noAutofit/>
          </a:bodyPr>
          <a:lstStyle/>
          <a:p>
            <a:pPr marL="342900" indent="-342900" algn="just">
              <a:buFont typeface="Arial" panose="020B0604020202020204" pitchFamily="34" charset="0"/>
              <a:buChar char="•"/>
            </a:pPr>
            <a:r>
              <a:rPr lang="en-US" sz="1400" dirty="0" smtClean="0"/>
              <a:t>Future regulations and those now under consideration are most likely to be impacted soon</a:t>
            </a:r>
          </a:p>
          <a:p>
            <a:pPr marL="342900" indent="-342900" algn="just">
              <a:buFont typeface="Arial" panose="020B0604020202020204" pitchFamily="34" charset="0"/>
              <a:buChar char="•"/>
            </a:pPr>
            <a:r>
              <a:rPr lang="en-US" sz="1400" dirty="0" smtClean="0"/>
              <a:t>FMCSA has several rulemaking proceedings pending: Speed Limiters; Sleep Apnea and Substance Abuse Testing; Carrier and Broker Insurance Requirements; Entry-Level Driver Training; Uniform Registration System</a:t>
            </a:r>
          </a:p>
          <a:p>
            <a:pPr marL="342900" indent="-342900" algn="just">
              <a:buFont typeface="Arial" panose="020B0604020202020204" pitchFamily="34" charset="0"/>
              <a:buChar char="•"/>
            </a:pPr>
            <a:r>
              <a:rPr lang="en-US" sz="1400" dirty="0" smtClean="0"/>
              <a:t>Some rulemakings were mandated by Congress in 2015 FAST Act. Some will be dropped.</a:t>
            </a:r>
          </a:p>
          <a:p>
            <a:pPr marL="342900" indent="-342900" algn="just">
              <a:buFont typeface="Arial" panose="020B0604020202020204" pitchFamily="34" charset="0"/>
              <a:buChar char="•"/>
            </a:pPr>
            <a:r>
              <a:rPr lang="en-US" sz="1400" dirty="0" smtClean="0"/>
              <a:t>STB faces major</a:t>
            </a:r>
            <a:r>
              <a:rPr lang="en-US" sz="1400" dirty="0"/>
              <a:t> </a:t>
            </a:r>
            <a:r>
              <a:rPr lang="en-US" sz="1400" dirty="0" smtClean="0"/>
              <a:t>rail issues, including Competitive Switching and Revenue </a:t>
            </a:r>
            <a:r>
              <a:rPr lang="en-US" sz="1400" dirty="0" smtClean="0"/>
              <a:t>Adequacy, both  </a:t>
            </a:r>
            <a:r>
              <a:rPr lang="en-US" sz="1400" dirty="0" smtClean="0"/>
              <a:t>targeted in rail industry lobbying </a:t>
            </a:r>
          </a:p>
          <a:p>
            <a:pPr marL="342900" indent="-342900" algn="just">
              <a:buFont typeface="Arial" panose="020B0604020202020204" pitchFamily="34" charset="0"/>
              <a:buChar char="•"/>
            </a:pPr>
            <a:r>
              <a:rPr lang="en-US" sz="1400" dirty="0" smtClean="0"/>
              <a:t>FMC, FAA, PHMSA, FRA, FHWA and other DOT agencies also have new regulations under consideration. EPA plans to address NOx emissions. Fuel consumption rules may go.</a:t>
            </a:r>
          </a:p>
          <a:p>
            <a:pPr marL="342900" indent="-342900" algn="just">
              <a:buFont typeface="Arial" panose="020B0604020202020204" pitchFamily="34" charset="0"/>
              <a:buChar char="•"/>
            </a:pPr>
            <a:r>
              <a:rPr lang="en-US" sz="1400" dirty="0" smtClean="0"/>
              <a:t>FMCSA is lying low. Last year it dropped plan for rules against excessive detention by shippers and consignees. </a:t>
            </a:r>
            <a:r>
              <a:rPr lang="en-US" sz="1400" dirty="0" smtClean="0"/>
              <a:t>HOS restart </a:t>
            </a:r>
            <a:r>
              <a:rPr lang="en-US" sz="1400" dirty="0" smtClean="0"/>
              <a:t>issue appears resolved. </a:t>
            </a:r>
          </a:p>
          <a:p>
            <a:pPr algn="just"/>
            <a:r>
              <a:rPr lang="en-US" sz="1400" dirty="0"/>
              <a:t> </a:t>
            </a:r>
            <a:r>
              <a:rPr lang="en-US" sz="1400" dirty="0" smtClean="0"/>
              <a:t>       </a:t>
            </a:r>
            <a:endParaRPr lang="en-US" sz="1400" dirty="0"/>
          </a:p>
        </p:txBody>
      </p:sp>
    </p:spTree>
    <p:extLst>
      <p:ext uri="{BB962C8B-B14F-4D97-AF65-F5344CB8AC3E}">
        <p14:creationId xmlns:p14="http://schemas.microsoft.com/office/powerpoint/2010/main" val="20881474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6831" y="908223"/>
            <a:ext cx="7772400" cy="1101725"/>
          </a:xfrm>
        </p:spPr>
        <p:txBody>
          <a:bodyPr/>
          <a:lstStyle/>
          <a:p>
            <a:r>
              <a:rPr lang="en-US" sz="2400" dirty="0" smtClean="0"/>
              <a:t>INFRASTRUCTURE INVESTMENT</a:t>
            </a:r>
            <a:endParaRPr lang="en-US" sz="2400" dirty="0"/>
          </a:p>
        </p:txBody>
      </p:sp>
      <p:sp>
        <p:nvSpPr>
          <p:cNvPr id="4" name="Text Placeholder 2"/>
          <p:cNvSpPr>
            <a:spLocks noGrp="1"/>
          </p:cNvSpPr>
          <p:nvPr>
            <p:ph type="subTitle" idx="1"/>
          </p:nvPr>
        </p:nvSpPr>
        <p:spPr>
          <a:xfrm>
            <a:off x="597877" y="1740877"/>
            <a:ext cx="7860323" cy="3013453"/>
          </a:xfrm>
        </p:spPr>
        <p:txBody>
          <a:bodyPr>
            <a:normAutofit fontScale="77500" lnSpcReduction="20000"/>
          </a:bodyPr>
          <a:lstStyle/>
          <a:p>
            <a:pPr marL="342900" indent="-342900" algn="just">
              <a:buFont typeface="Arial" panose="020B0604020202020204" pitchFamily="34" charset="0"/>
              <a:buChar char="•"/>
            </a:pPr>
            <a:r>
              <a:rPr lang="en-US" sz="2050" dirty="0" smtClean="0"/>
              <a:t>President Trump calling for $1 trillion infrastructure program, to repair and expand crumbling infrastructure and create good new jobs </a:t>
            </a:r>
          </a:p>
          <a:p>
            <a:pPr marL="342900" indent="-342900" algn="just">
              <a:buFont typeface="Arial" panose="020B0604020202020204" pitchFamily="34" charset="0"/>
              <a:buChar char="•"/>
            </a:pPr>
            <a:r>
              <a:rPr lang="en-US" sz="2050" dirty="0" smtClean="0"/>
              <a:t>New Congress, like predecessors, is moving slowly because of funding issues and resistance to higher fuel taxes</a:t>
            </a:r>
          </a:p>
          <a:p>
            <a:pPr marL="342900" indent="-342900" algn="just">
              <a:buFont typeface="Arial" panose="020B0604020202020204" pitchFamily="34" charset="0"/>
              <a:buChar char="•"/>
            </a:pPr>
            <a:r>
              <a:rPr lang="en-US" sz="2050" dirty="0" smtClean="0"/>
              <a:t>Public Private Partnerships with tax breaks are likely to be part of any package, but PPPs generally lead to privatizing and tolling highways</a:t>
            </a:r>
          </a:p>
          <a:p>
            <a:pPr marL="342900" indent="-342900" algn="just">
              <a:buFont typeface="Arial" panose="020B0604020202020204" pitchFamily="34" charset="0"/>
              <a:buChar char="•"/>
            </a:pPr>
            <a:r>
              <a:rPr lang="en-US" sz="2050" dirty="0" smtClean="0"/>
              <a:t>ATA, OOIDA, carriers, industry and the public have signaled opposition to tolling on existing highways. PPPs are also a poor fit for rural areas needing infrastructure investment</a:t>
            </a:r>
            <a:r>
              <a:rPr lang="en-US" sz="2050" dirty="0" smtClean="0"/>
              <a:t>. (New Chair of Senate EPW Committee from Wyoming.)</a:t>
            </a:r>
            <a:endParaRPr lang="en-US" sz="2050" dirty="0" smtClean="0"/>
          </a:p>
          <a:p>
            <a:pPr marL="342900" indent="-342900" algn="just">
              <a:buFont typeface="Arial" panose="020B0604020202020204" pitchFamily="34" charset="0"/>
              <a:buChar char="•"/>
            </a:pPr>
            <a:r>
              <a:rPr lang="en-US" sz="2050" dirty="0" smtClean="0"/>
              <a:t>Other funding sources – tax reform, repatriation of overseas funds, refinery tax, carbon tax – might help. However, quick action is unlikely.</a:t>
            </a:r>
          </a:p>
          <a:p>
            <a:pPr marL="342900" indent="-342900" algn="just">
              <a:buFont typeface="Arial" panose="020B0604020202020204" pitchFamily="34" charset="0"/>
              <a:buChar char="•"/>
            </a:pPr>
            <a:r>
              <a:rPr lang="en-US" sz="2050" dirty="0" smtClean="0"/>
              <a:t>Trump Administration, Congress and new appointees may be able to streamline permitting and construction process for roads, bridges, etc.</a:t>
            </a:r>
            <a:endParaRPr lang="en-US" sz="2050" dirty="0"/>
          </a:p>
        </p:txBody>
      </p:sp>
    </p:spTree>
    <p:extLst>
      <p:ext uri="{BB962C8B-B14F-4D97-AF65-F5344CB8AC3E}">
        <p14:creationId xmlns:p14="http://schemas.microsoft.com/office/powerpoint/2010/main" val="21297867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Custom Desig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295</TotalTime>
  <Words>1640</Words>
  <Application>Microsoft Office PowerPoint</Application>
  <PresentationFormat>On-screen Show (16:9)</PresentationFormat>
  <Paragraphs>78</Paragraphs>
  <Slides>16</Slides>
  <Notes>0</Notes>
  <HiddenSlides>0</HiddenSlides>
  <MMClips>0</MMClips>
  <ScaleCrop>false</ScaleCrop>
  <HeadingPairs>
    <vt:vector size="4" baseType="variant">
      <vt:variant>
        <vt:lpstr>Theme</vt:lpstr>
      </vt:variant>
      <vt:variant>
        <vt:i4>4</vt:i4>
      </vt:variant>
      <vt:variant>
        <vt:lpstr>Slide Titles</vt:lpstr>
      </vt:variant>
      <vt:variant>
        <vt:i4>16</vt:i4>
      </vt:variant>
    </vt:vector>
  </HeadingPairs>
  <TitlesOfParts>
    <vt:vector size="20" baseType="lpstr">
      <vt:lpstr>Office Theme</vt:lpstr>
      <vt:lpstr>2_Custom Design</vt:lpstr>
      <vt:lpstr>Custom Design</vt:lpstr>
      <vt:lpstr>1_Custom Design</vt:lpstr>
      <vt:lpstr>PowerPoint Presentation</vt:lpstr>
      <vt:lpstr>REGULATION AND INFRASTRUCTURE               AFTER THE 2016                ELECTIONS     Nancy O’Liddy, TIA Mike Regan, NASSTRAC/TRANZACT  John Cutler, NASSTRAC  </vt:lpstr>
      <vt:lpstr>ELECTIONS HAVE CONSEQUENCES</vt:lpstr>
      <vt:lpstr>MAJOR REGULATORY REFORM CHANGES</vt:lpstr>
      <vt:lpstr>PERSONNEL CHANGES AND POLICY CHANGES</vt:lpstr>
      <vt:lpstr>REGULATORY IMPACTS BY CONGRESS</vt:lpstr>
      <vt:lpstr>POSSIBLE IMPACTS ON PAST RULES</vt:lpstr>
      <vt:lpstr>POSSIBLE IMPACTS ON FUTURE RULES</vt:lpstr>
      <vt:lpstr>INFRASTRUCTURE INVESTMENT</vt:lpstr>
      <vt:lpstr>NEW HOPE FOR PRODUCTIVITY GAINS</vt:lpstr>
      <vt:lpstr>UNCERTAINTY ON INTERNATIONAL TRADE</vt:lpstr>
      <vt:lpstr>RECENT AGENCY NEWS</vt:lpstr>
      <vt:lpstr>RECENT AGENCY NEWS</vt:lpstr>
      <vt:lpstr>CONTINUING ISSUES</vt:lpstr>
      <vt:lpstr>LOOKING AHEAD</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Gerou</dc:creator>
  <cp:lastModifiedBy>John Cutler</cp:lastModifiedBy>
  <cp:revision>32</cp:revision>
  <cp:lastPrinted>2017-03-23T20:12:06Z</cp:lastPrinted>
  <dcterms:created xsi:type="dcterms:W3CDTF">2017-03-08T20:28:56Z</dcterms:created>
  <dcterms:modified xsi:type="dcterms:W3CDTF">2017-03-23T20:33:13Z</dcterms:modified>
</cp:coreProperties>
</file>