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3" d="100"/>
          <a:sy n="83" d="100"/>
        </p:scale>
        <p:origin x="-776"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1D5B85B-7627-4AAC-B0F5-B89A83020CBB}" type="datetimeFigureOut">
              <a:rPr lang="en-US" smtClean="0"/>
              <a:t>3/16/2015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E1245E-2EEB-45D3-B057-E7C967F6924C}" type="slidenum">
              <a:rPr lang="en-US" smtClean="0"/>
              <a:t>‹#›</a:t>
            </a:fld>
            <a:endParaRPr lang="en-US"/>
          </a:p>
        </p:txBody>
      </p:sp>
    </p:spTree>
    <p:extLst>
      <p:ext uri="{BB962C8B-B14F-4D97-AF65-F5344CB8AC3E}">
        <p14:creationId xmlns:p14="http://schemas.microsoft.com/office/powerpoint/2010/main" val="231243594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D5B85B-7627-4AAC-B0F5-B89A83020CBB}" type="datetimeFigureOut">
              <a:rPr lang="en-US" smtClean="0"/>
              <a:t>3/16/2015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E1245E-2EEB-45D3-B057-E7C967F6924C}" type="slidenum">
              <a:rPr lang="en-US" smtClean="0"/>
              <a:t>‹#›</a:t>
            </a:fld>
            <a:endParaRPr lang="en-US"/>
          </a:p>
        </p:txBody>
      </p:sp>
    </p:spTree>
    <p:extLst>
      <p:ext uri="{BB962C8B-B14F-4D97-AF65-F5344CB8AC3E}">
        <p14:creationId xmlns:p14="http://schemas.microsoft.com/office/powerpoint/2010/main" val="16178087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D5B85B-7627-4AAC-B0F5-B89A83020CBB}" type="datetimeFigureOut">
              <a:rPr lang="en-US" smtClean="0"/>
              <a:t>3/16/2015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E1245E-2EEB-45D3-B057-E7C967F6924C}" type="slidenum">
              <a:rPr lang="en-US" smtClean="0"/>
              <a:t>‹#›</a:t>
            </a:fld>
            <a:endParaRPr lang="en-US"/>
          </a:p>
        </p:txBody>
      </p:sp>
    </p:spTree>
    <p:extLst>
      <p:ext uri="{BB962C8B-B14F-4D97-AF65-F5344CB8AC3E}">
        <p14:creationId xmlns:p14="http://schemas.microsoft.com/office/powerpoint/2010/main" val="12094160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D5B85B-7627-4AAC-B0F5-B89A83020CBB}" type="datetimeFigureOut">
              <a:rPr lang="en-US" smtClean="0"/>
              <a:t>3/16/2015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E1245E-2EEB-45D3-B057-E7C967F6924C}" type="slidenum">
              <a:rPr lang="en-US" smtClean="0"/>
              <a:t>‹#›</a:t>
            </a:fld>
            <a:endParaRPr lang="en-US"/>
          </a:p>
        </p:txBody>
      </p:sp>
    </p:spTree>
    <p:extLst>
      <p:ext uri="{BB962C8B-B14F-4D97-AF65-F5344CB8AC3E}">
        <p14:creationId xmlns:p14="http://schemas.microsoft.com/office/powerpoint/2010/main" val="36146445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01D5B85B-7627-4AAC-B0F5-B89A83020CBB}" type="datetimeFigureOut">
              <a:rPr lang="en-US" smtClean="0"/>
              <a:t>3/16/2015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6E1245E-2EEB-45D3-B057-E7C967F6924C}" type="slidenum">
              <a:rPr lang="en-US" smtClean="0"/>
              <a:t>‹#›</a:t>
            </a:fld>
            <a:endParaRPr lang="en-US"/>
          </a:p>
        </p:txBody>
      </p:sp>
    </p:spTree>
    <p:extLst>
      <p:ext uri="{BB962C8B-B14F-4D97-AF65-F5344CB8AC3E}">
        <p14:creationId xmlns:p14="http://schemas.microsoft.com/office/powerpoint/2010/main" val="209769259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D5B85B-7627-4AAC-B0F5-B89A83020CBB}" type="datetimeFigureOut">
              <a:rPr lang="en-US" smtClean="0"/>
              <a:t>3/16/2015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E1245E-2EEB-45D3-B057-E7C967F6924C}" type="slidenum">
              <a:rPr lang="en-US" smtClean="0"/>
              <a:t>‹#›</a:t>
            </a:fld>
            <a:endParaRPr lang="en-US"/>
          </a:p>
        </p:txBody>
      </p:sp>
    </p:spTree>
    <p:extLst>
      <p:ext uri="{BB962C8B-B14F-4D97-AF65-F5344CB8AC3E}">
        <p14:creationId xmlns:p14="http://schemas.microsoft.com/office/powerpoint/2010/main" val="326191961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D5B85B-7627-4AAC-B0F5-B89A83020CBB}" type="datetimeFigureOut">
              <a:rPr lang="en-US" smtClean="0"/>
              <a:t>3/16/2015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E1245E-2EEB-45D3-B057-E7C967F6924C}" type="slidenum">
              <a:rPr lang="en-US" smtClean="0"/>
              <a:t>‹#›</a:t>
            </a:fld>
            <a:endParaRPr lang="en-US"/>
          </a:p>
        </p:txBody>
      </p:sp>
    </p:spTree>
    <p:extLst>
      <p:ext uri="{BB962C8B-B14F-4D97-AF65-F5344CB8AC3E}">
        <p14:creationId xmlns:p14="http://schemas.microsoft.com/office/powerpoint/2010/main" val="1946068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1D5B85B-7627-4AAC-B0F5-B89A83020CBB}" type="datetimeFigureOut">
              <a:rPr lang="en-US" smtClean="0"/>
              <a:t>3/16/2015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E1245E-2EEB-45D3-B057-E7C967F6924C}" type="slidenum">
              <a:rPr lang="en-US" smtClean="0"/>
              <a:t>‹#›</a:t>
            </a:fld>
            <a:endParaRPr lang="en-US"/>
          </a:p>
        </p:txBody>
      </p:sp>
    </p:spTree>
    <p:extLst>
      <p:ext uri="{BB962C8B-B14F-4D97-AF65-F5344CB8AC3E}">
        <p14:creationId xmlns:p14="http://schemas.microsoft.com/office/powerpoint/2010/main" val="2207675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1D5B85B-7627-4AAC-B0F5-B89A83020CBB}" type="datetimeFigureOut">
              <a:rPr lang="en-US" smtClean="0"/>
              <a:t>3/16/2015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6E1245E-2EEB-45D3-B057-E7C967F6924C}" type="slidenum">
              <a:rPr lang="en-US" smtClean="0"/>
              <a:t>‹#›</a:t>
            </a:fld>
            <a:endParaRPr lang="en-US"/>
          </a:p>
        </p:txBody>
      </p:sp>
    </p:spTree>
    <p:extLst>
      <p:ext uri="{BB962C8B-B14F-4D97-AF65-F5344CB8AC3E}">
        <p14:creationId xmlns:p14="http://schemas.microsoft.com/office/powerpoint/2010/main" val="18348671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1D5B85B-7627-4AAC-B0F5-B89A83020CBB}" type="datetimeFigureOut">
              <a:rPr lang="en-US" smtClean="0"/>
              <a:t>3/16/2015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6E1245E-2EEB-45D3-B057-E7C967F6924C}" type="slidenum">
              <a:rPr lang="en-US" smtClean="0"/>
              <a:t>‹#›</a:t>
            </a:fld>
            <a:endParaRPr lang="en-US"/>
          </a:p>
        </p:txBody>
      </p:sp>
    </p:spTree>
    <p:extLst>
      <p:ext uri="{BB962C8B-B14F-4D97-AF65-F5344CB8AC3E}">
        <p14:creationId xmlns:p14="http://schemas.microsoft.com/office/powerpoint/2010/main" val="3704467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D5B85B-7627-4AAC-B0F5-B89A83020CBB}" type="datetimeFigureOut">
              <a:rPr lang="en-US" smtClean="0"/>
              <a:t>3/16/2015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6E1245E-2EEB-45D3-B057-E7C967F6924C}" type="slidenum">
              <a:rPr lang="en-US" smtClean="0"/>
              <a:t>‹#›</a:t>
            </a:fld>
            <a:endParaRPr lang="en-US"/>
          </a:p>
        </p:txBody>
      </p:sp>
    </p:spTree>
    <p:extLst>
      <p:ext uri="{BB962C8B-B14F-4D97-AF65-F5344CB8AC3E}">
        <p14:creationId xmlns:p14="http://schemas.microsoft.com/office/powerpoint/2010/main" val="11144840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D5B85B-7627-4AAC-B0F5-B89A83020CBB}" type="datetimeFigureOut">
              <a:rPr lang="en-US" smtClean="0"/>
              <a:t>3/16/2015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E1245E-2EEB-45D3-B057-E7C967F6924C}" type="slidenum">
              <a:rPr lang="en-US" smtClean="0"/>
              <a:t>‹#›</a:t>
            </a:fld>
            <a:endParaRPr lang="en-US"/>
          </a:p>
        </p:txBody>
      </p:sp>
    </p:spTree>
    <p:extLst>
      <p:ext uri="{BB962C8B-B14F-4D97-AF65-F5344CB8AC3E}">
        <p14:creationId xmlns:p14="http://schemas.microsoft.com/office/powerpoint/2010/main" val="4103306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914400"/>
            <a:ext cx="8077200" cy="9906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20574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D5B85B-7627-4AAC-B0F5-B89A83020CBB}" type="datetimeFigureOut">
              <a:rPr lang="en-US" smtClean="0"/>
              <a:t>3/16/2015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E1245E-2EEB-45D3-B057-E7C967F6924C}" type="slidenum">
              <a:rPr lang="en-US" smtClean="0"/>
              <a:t>‹#›</a:t>
            </a:fld>
            <a:endParaRPr lang="en-US"/>
          </a:p>
        </p:txBody>
      </p:sp>
      <p:pic>
        <p:nvPicPr>
          <p:cNvPr id="1026" name="Picture 2"/>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1"/>
            <a:ext cx="9144000" cy="1066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7326994"/>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t>HOW TO MANAGE THE “REGULATORY TSUNAMI”</a:t>
            </a:r>
            <a:br>
              <a:rPr lang="en-US" b="1" dirty="0"/>
            </a:br>
            <a:endParaRPr lang="en-US" dirty="0"/>
          </a:p>
        </p:txBody>
      </p:sp>
      <p:sp>
        <p:nvSpPr>
          <p:cNvPr id="3" name="Subtitle 2"/>
          <p:cNvSpPr>
            <a:spLocks noGrp="1"/>
          </p:cNvSpPr>
          <p:nvPr>
            <p:ph type="subTitle" idx="1"/>
          </p:nvPr>
        </p:nvSpPr>
        <p:spPr>
          <a:xfrm>
            <a:off x="990600" y="3886200"/>
            <a:ext cx="7315200" cy="1752600"/>
          </a:xfrm>
        </p:spPr>
        <p:txBody>
          <a:bodyPr>
            <a:normAutofit fontScale="70000" lnSpcReduction="20000"/>
          </a:bodyPr>
          <a:lstStyle/>
          <a:p>
            <a:r>
              <a:rPr lang="en-US" dirty="0"/>
              <a:t>A Logistics </a:t>
            </a:r>
            <a:r>
              <a:rPr lang="en-US" dirty="0" smtClean="0"/>
              <a:t>Management Webcast </a:t>
            </a:r>
            <a:r>
              <a:rPr lang="en-US" dirty="0"/>
              <a:t>with </a:t>
            </a:r>
            <a:endParaRPr lang="en-US" dirty="0" smtClean="0"/>
          </a:p>
          <a:p>
            <a:r>
              <a:rPr lang="en-US" dirty="0" smtClean="0"/>
              <a:t>John </a:t>
            </a:r>
            <a:r>
              <a:rPr lang="en-US" dirty="0"/>
              <a:t>Cutler, NASSTRAC General </a:t>
            </a:r>
            <a:r>
              <a:rPr lang="en-US" dirty="0" smtClean="0"/>
              <a:t>Counsel</a:t>
            </a:r>
            <a:r>
              <a:rPr lang="en-US" dirty="0"/>
              <a:t>, </a:t>
            </a:r>
            <a:endParaRPr lang="en-US" dirty="0" smtClean="0"/>
          </a:p>
          <a:p>
            <a:r>
              <a:rPr lang="en-US" dirty="0" smtClean="0"/>
              <a:t>Candace </a:t>
            </a:r>
            <a:r>
              <a:rPr lang="en-US" dirty="0"/>
              <a:t>Holowicki, </a:t>
            </a:r>
            <a:r>
              <a:rPr lang="en-US" dirty="0" smtClean="0"/>
              <a:t>Director </a:t>
            </a:r>
            <a:r>
              <a:rPr lang="en-US" dirty="0"/>
              <a:t>of </a:t>
            </a:r>
            <a:r>
              <a:rPr lang="en-US" dirty="0" smtClean="0"/>
              <a:t>Global Transportation </a:t>
            </a:r>
            <a:r>
              <a:rPr lang="en-US" dirty="0"/>
              <a:t>&amp; </a:t>
            </a:r>
            <a:r>
              <a:rPr lang="en-US" dirty="0" smtClean="0"/>
              <a:t>Logistics</a:t>
            </a:r>
            <a:r>
              <a:rPr lang="en-US" dirty="0"/>
              <a:t>, </a:t>
            </a:r>
            <a:r>
              <a:rPr lang="en-US" dirty="0" err="1" smtClean="0"/>
              <a:t>TriMas</a:t>
            </a:r>
            <a:r>
              <a:rPr lang="en-US" dirty="0" smtClean="0"/>
              <a:t> Corporation, </a:t>
            </a:r>
            <a:r>
              <a:rPr lang="en-US" dirty="0"/>
              <a:t>and Chair of NASSTRAC’S Education Committee</a:t>
            </a:r>
          </a:p>
        </p:txBody>
      </p:sp>
    </p:spTree>
    <p:extLst>
      <p:ext uri="{BB962C8B-B14F-4D97-AF65-F5344CB8AC3E}">
        <p14:creationId xmlns:p14="http://schemas.microsoft.com/office/powerpoint/2010/main" val="21962604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Can Shippers do to Help?</a:t>
            </a:r>
            <a:endParaRPr lang="en-US" dirty="0"/>
          </a:p>
        </p:txBody>
      </p:sp>
      <p:sp>
        <p:nvSpPr>
          <p:cNvPr id="3" name="Content Placeholder 2"/>
          <p:cNvSpPr>
            <a:spLocks noGrp="1"/>
          </p:cNvSpPr>
          <p:nvPr>
            <p:ph idx="1"/>
          </p:nvPr>
        </p:nvSpPr>
        <p:spPr/>
        <p:txBody>
          <a:bodyPr>
            <a:normAutofit fontScale="70000" lnSpcReduction="20000"/>
          </a:bodyPr>
          <a:lstStyle/>
          <a:p>
            <a:r>
              <a:rPr lang="en-US" sz="3400" dirty="0"/>
              <a:t>Engage in advocacy on your own, with a group or both. NASSTRAC members recently met with FMCSA and visited Congressional offices</a:t>
            </a:r>
          </a:p>
          <a:p>
            <a:r>
              <a:rPr lang="en-US" sz="3400" dirty="0"/>
              <a:t>Keep in touch on key issues with corporate management, co-workers, representatives in Congress and regulators. Follow news of regulatory developments in the trade </a:t>
            </a:r>
            <a:r>
              <a:rPr lang="en-US" sz="3400" dirty="0" smtClean="0"/>
              <a:t>press or with associations like </a:t>
            </a:r>
            <a:r>
              <a:rPr lang="en-US" sz="3400" dirty="0" smtClean="0"/>
              <a:t>NASSTRAC </a:t>
            </a:r>
            <a:r>
              <a:rPr lang="en-US" sz="3400" dirty="0" smtClean="0"/>
              <a:t>(www.nasstrac.org).</a:t>
            </a:r>
            <a:endParaRPr lang="en-US" sz="3400" dirty="0"/>
          </a:p>
          <a:p>
            <a:r>
              <a:rPr lang="en-US" sz="3400" dirty="0"/>
              <a:t>Support a new Highway Bill. We need more highway infrastructure investment, and it’s our best hope for other fixes, like HR 1120.</a:t>
            </a:r>
          </a:p>
          <a:p>
            <a:r>
              <a:rPr lang="en-US" sz="3400" dirty="0"/>
              <a:t>Monitor carriers and contracts. Compliance is important when contracts are signed or renewed and at other times. Discuss issues with good carriers that serve you well. Corrective action may be under way.</a:t>
            </a:r>
          </a:p>
          <a:p>
            <a:endParaRPr lang="en-US" dirty="0"/>
          </a:p>
        </p:txBody>
      </p:sp>
    </p:spTree>
    <p:extLst>
      <p:ext uri="{BB962C8B-B14F-4D97-AF65-F5344CB8AC3E}">
        <p14:creationId xmlns:p14="http://schemas.microsoft.com/office/powerpoint/2010/main" val="32125374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Regulatory Environment</a:t>
            </a:r>
            <a:endParaRPr lang="en-US" dirty="0"/>
          </a:p>
        </p:txBody>
      </p:sp>
      <p:sp>
        <p:nvSpPr>
          <p:cNvPr id="3" name="Content Placeholder 2"/>
          <p:cNvSpPr>
            <a:spLocks noGrp="1"/>
          </p:cNvSpPr>
          <p:nvPr>
            <p:ph idx="1"/>
          </p:nvPr>
        </p:nvSpPr>
        <p:spPr/>
        <p:txBody>
          <a:bodyPr>
            <a:normAutofit fontScale="85000" lnSpcReduction="10000"/>
          </a:bodyPr>
          <a:lstStyle/>
          <a:p>
            <a:r>
              <a:rPr lang="en-US" dirty="0"/>
              <a:t>Since 1980, economic regulation has largely been replaced by health, safety, environmental and safety regulation</a:t>
            </a:r>
          </a:p>
          <a:p>
            <a:r>
              <a:rPr lang="en-US" dirty="0"/>
              <a:t>FMCSA is principal regulator of trucking, though PHMSA, OSHA, EPA, law enforcement, CBP, etc., can play roles</a:t>
            </a:r>
          </a:p>
          <a:p>
            <a:r>
              <a:rPr lang="en-US" dirty="0"/>
              <a:t>FMCSA regulation under laws enacted by Congress can be more vigorous or less vigorous, but regulation should never do more harm than good</a:t>
            </a:r>
          </a:p>
          <a:p>
            <a:r>
              <a:rPr lang="en-US" dirty="0"/>
              <a:t>Economic impacts on carriers and shippers seem to carry less weight with regulators than in past years </a:t>
            </a:r>
          </a:p>
          <a:p>
            <a:endParaRPr lang="en-US" dirty="0"/>
          </a:p>
        </p:txBody>
      </p:sp>
    </p:spTree>
    <p:extLst>
      <p:ext uri="{BB962C8B-B14F-4D97-AF65-F5344CB8AC3E}">
        <p14:creationId xmlns:p14="http://schemas.microsoft.com/office/powerpoint/2010/main" val="5585880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90600"/>
            <a:ext cx="8534400" cy="990600"/>
          </a:xfrm>
        </p:spPr>
        <p:txBody>
          <a:bodyPr>
            <a:noAutofit/>
          </a:bodyPr>
          <a:lstStyle/>
          <a:p>
            <a:r>
              <a:rPr lang="en-US" sz="3800" dirty="0" smtClean="0"/>
              <a:t>This Webcast Will Focus on </a:t>
            </a:r>
            <a:r>
              <a:rPr lang="en-US" sz="3800" dirty="0"/>
              <a:t>HOS </a:t>
            </a:r>
            <a:r>
              <a:rPr lang="en-US" sz="3800" dirty="0" smtClean="0"/>
              <a:t>and </a:t>
            </a:r>
            <a:r>
              <a:rPr lang="en-US" sz="3800" dirty="0"/>
              <a:t>CSA</a:t>
            </a:r>
          </a:p>
        </p:txBody>
      </p:sp>
      <p:sp>
        <p:nvSpPr>
          <p:cNvPr id="3" name="Content Placeholder 2"/>
          <p:cNvSpPr>
            <a:spLocks noGrp="1"/>
          </p:cNvSpPr>
          <p:nvPr>
            <p:ph idx="1"/>
          </p:nvPr>
        </p:nvSpPr>
        <p:spPr/>
        <p:txBody>
          <a:bodyPr>
            <a:normAutofit lnSpcReduction="10000"/>
          </a:bodyPr>
          <a:lstStyle/>
          <a:p>
            <a:r>
              <a:rPr lang="en-US" dirty="0"/>
              <a:t>Other regulatory issues are pending, including driver health issues, independent contractor issues, port drayage, carrier and broker registration, driver pay, and hazmat issues, not to mention regulation of rail, air and water carriers</a:t>
            </a:r>
          </a:p>
          <a:p>
            <a:r>
              <a:rPr lang="en-US" dirty="0"/>
              <a:t>Truck speed limiter and CSA Safety Management System proceedings are due out of FMCSA this year</a:t>
            </a:r>
          </a:p>
          <a:p>
            <a:endParaRPr lang="en-US" dirty="0"/>
          </a:p>
        </p:txBody>
      </p:sp>
    </p:spTree>
    <p:extLst>
      <p:ext uri="{BB962C8B-B14F-4D97-AF65-F5344CB8AC3E}">
        <p14:creationId xmlns:p14="http://schemas.microsoft.com/office/powerpoint/2010/main" val="12269147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066800"/>
            <a:ext cx="8763000" cy="838200"/>
          </a:xfrm>
        </p:spPr>
        <p:txBody>
          <a:bodyPr>
            <a:noAutofit/>
          </a:bodyPr>
          <a:lstStyle/>
          <a:p>
            <a:r>
              <a:rPr lang="en-US" sz="3600" dirty="0"/>
              <a:t>HOS – </a:t>
            </a:r>
            <a:r>
              <a:rPr lang="en-US" sz="3600" dirty="0" smtClean="0"/>
              <a:t>Truck Driver Hours of Service Rules</a:t>
            </a:r>
            <a:endParaRPr lang="en-US" sz="3600" dirty="0"/>
          </a:p>
        </p:txBody>
      </p:sp>
      <p:sp>
        <p:nvSpPr>
          <p:cNvPr id="3" name="Content Placeholder 2"/>
          <p:cNvSpPr>
            <a:spLocks noGrp="1"/>
          </p:cNvSpPr>
          <p:nvPr>
            <p:ph idx="1"/>
          </p:nvPr>
        </p:nvSpPr>
        <p:spPr>
          <a:xfrm>
            <a:off x="304800" y="1981200"/>
            <a:ext cx="8458200" cy="4525963"/>
          </a:xfrm>
        </p:spPr>
        <p:txBody>
          <a:bodyPr>
            <a:noAutofit/>
          </a:bodyPr>
          <a:lstStyle/>
          <a:p>
            <a:r>
              <a:rPr lang="en-US" sz="2400" dirty="0"/>
              <a:t>Current rules result from 15 years of regulatory and court proceedings, during which safety advocates pushed for more burdensome restrictions</a:t>
            </a:r>
          </a:p>
          <a:p>
            <a:r>
              <a:rPr lang="en-US" sz="2400" dirty="0"/>
              <a:t>Driving time is 11 hours per shift out of 14 hours maximum on-duty time, with a mandatory break, and a 34 hour “restart” between work weeks</a:t>
            </a:r>
          </a:p>
          <a:p>
            <a:r>
              <a:rPr lang="en-US" sz="2400" dirty="0"/>
              <a:t>Restart rules are most problematic. Rules specify two 1am-5am “sleep” periods during the 34 hours. Depending on timing, the 34 hour restart can exceed 50 hours, and force drivers into Monday morning rush hour traffic.</a:t>
            </a:r>
          </a:p>
          <a:p>
            <a:endParaRPr lang="en-US" sz="2400" dirty="0"/>
          </a:p>
        </p:txBody>
      </p:sp>
    </p:spTree>
    <p:extLst>
      <p:ext uri="{BB962C8B-B14F-4D97-AF65-F5344CB8AC3E}">
        <p14:creationId xmlns:p14="http://schemas.microsoft.com/office/powerpoint/2010/main" val="8006192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066800"/>
            <a:ext cx="8763000" cy="838200"/>
          </a:xfrm>
        </p:spPr>
        <p:txBody>
          <a:bodyPr>
            <a:noAutofit/>
          </a:bodyPr>
          <a:lstStyle/>
          <a:p>
            <a:r>
              <a:rPr lang="en-US" sz="3600" dirty="0"/>
              <a:t>HOS – </a:t>
            </a:r>
            <a:r>
              <a:rPr lang="en-US" sz="3600" dirty="0" smtClean="0"/>
              <a:t>Truck Driver Hours of Service Rules</a:t>
            </a:r>
            <a:endParaRPr lang="en-US" sz="3600" dirty="0"/>
          </a:p>
        </p:txBody>
      </p:sp>
      <p:sp>
        <p:nvSpPr>
          <p:cNvPr id="3" name="Content Placeholder 2"/>
          <p:cNvSpPr>
            <a:spLocks noGrp="1"/>
          </p:cNvSpPr>
          <p:nvPr>
            <p:ph idx="1"/>
          </p:nvPr>
        </p:nvSpPr>
        <p:spPr>
          <a:xfrm>
            <a:off x="381000" y="1905000"/>
            <a:ext cx="8458200" cy="4525963"/>
          </a:xfrm>
        </p:spPr>
        <p:txBody>
          <a:bodyPr>
            <a:noAutofit/>
          </a:bodyPr>
          <a:lstStyle/>
          <a:p>
            <a:r>
              <a:rPr lang="en-US" sz="2800" dirty="0" smtClean="0"/>
              <a:t>Trucking </a:t>
            </a:r>
            <a:r>
              <a:rPr lang="en-US" sz="2800" dirty="0"/>
              <a:t>industry calculates 3% to 8% productivity loss just from HOS</a:t>
            </a:r>
          </a:p>
          <a:p>
            <a:r>
              <a:rPr lang="en-US" sz="2800" dirty="0"/>
              <a:t>Restricted driving time affected by two other FMCSA initiatives: ELDs,  required by Congress, and speed limiters, which FMCSA will call for</a:t>
            </a:r>
          </a:p>
          <a:p>
            <a:endParaRPr lang="en-US" sz="2800" dirty="0"/>
          </a:p>
        </p:txBody>
      </p:sp>
    </p:spTree>
    <p:extLst>
      <p:ext uri="{BB962C8B-B14F-4D97-AF65-F5344CB8AC3E}">
        <p14:creationId xmlns:p14="http://schemas.microsoft.com/office/powerpoint/2010/main" val="33608562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Hours of Service Developments</a:t>
            </a:r>
            <a:endParaRPr lang="en-US" dirty="0"/>
          </a:p>
        </p:txBody>
      </p:sp>
      <p:sp>
        <p:nvSpPr>
          <p:cNvPr id="3" name="Content Placeholder 2"/>
          <p:cNvSpPr>
            <a:spLocks noGrp="1"/>
          </p:cNvSpPr>
          <p:nvPr>
            <p:ph idx="1"/>
          </p:nvPr>
        </p:nvSpPr>
        <p:spPr/>
        <p:txBody>
          <a:bodyPr>
            <a:normAutofit fontScale="85000" lnSpcReduction="10000"/>
          </a:bodyPr>
          <a:lstStyle/>
          <a:p>
            <a:r>
              <a:rPr lang="en-US" dirty="0"/>
              <a:t>Because of adverse impacts, Congress suspended restart rules </a:t>
            </a:r>
            <a:r>
              <a:rPr lang="en-US" dirty="0" smtClean="0"/>
              <a:t>temporarily </a:t>
            </a:r>
            <a:r>
              <a:rPr lang="en-US" dirty="0"/>
              <a:t>for completion of a study of pros and cons</a:t>
            </a:r>
          </a:p>
          <a:p>
            <a:r>
              <a:rPr lang="en-US" dirty="0"/>
              <a:t>FMCSA restart analysis has been criticized as </a:t>
            </a:r>
            <a:r>
              <a:rPr lang="en-US" dirty="0" smtClean="0"/>
              <a:t>flawed </a:t>
            </a:r>
            <a:r>
              <a:rPr lang="en-US" dirty="0"/>
              <a:t>and Congress is being asked to extend relief</a:t>
            </a:r>
          </a:p>
          <a:p>
            <a:r>
              <a:rPr lang="en-US" dirty="0"/>
              <a:t>FMCSA also proposing rules with stiff penalties for shippers and </a:t>
            </a:r>
            <a:r>
              <a:rPr lang="en-US" dirty="0" smtClean="0"/>
              <a:t>brokers </a:t>
            </a:r>
            <a:r>
              <a:rPr lang="en-US" dirty="0"/>
              <a:t>who “coerce” drivers to violate HOS rules</a:t>
            </a:r>
          </a:p>
          <a:p>
            <a:r>
              <a:rPr lang="en-US" dirty="0"/>
              <a:t>Consider contract provisions clarifying that shippers require carrier and driver compliance with safety regulations </a:t>
            </a:r>
          </a:p>
          <a:p>
            <a:endParaRPr lang="en-US" dirty="0"/>
          </a:p>
        </p:txBody>
      </p:sp>
    </p:spTree>
    <p:extLst>
      <p:ext uri="{BB962C8B-B14F-4D97-AF65-F5344CB8AC3E}">
        <p14:creationId xmlns:p14="http://schemas.microsoft.com/office/powerpoint/2010/main" val="4369896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CSA – Compliance, Safety &amp; Accountability</a:t>
            </a:r>
            <a:endParaRPr lang="en-US" sz="3600" dirty="0"/>
          </a:p>
        </p:txBody>
      </p:sp>
      <p:sp>
        <p:nvSpPr>
          <p:cNvPr id="3" name="Content Placeholder 2"/>
          <p:cNvSpPr>
            <a:spLocks noGrp="1"/>
          </p:cNvSpPr>
          <p:nvPr>
            <p:ph idx="1"/>
          </p:nvPr>
        </p:nvSpPr>
        <p:spPr>
          <a:xfrm>
            <a:off x="457200" y="1905000"/>
            <a:ext cx="8229600" cy="4525963"/>
          </a:xfrm>
        </p:spPr>
        <p:txBody>
          <a:bodyPr>
            <a:normAutofit fontScale="85000" lnSpcReduction="20000"/>
          </a:bodyPr>
          <a:lstStyle/>
          <a:p>
            <a:r>
              <a:rPr lang="en-US" dirty="0"/>
              <a:t>FMCSA’s goals deserve </a:t>
            </a:r>
            <a:r>
              <a:rPr lang="en-US" dirty="0" smtClean="0"/>
              <a:t>our support</a:t>
            </a:r>
            <a:endParaRPr lang="en-US" dirty="0"/>
          </a:p>
          <a:p>
            <a:r>
              <a:rPr lang="en-US" dirty="0"/>
              <a:t>The intent is to reduce truck and bus crashes by using data to identify high-risk carriers</a:t>
            </a:r>
          </a:p>
          <a:p>
            <a:r>
              <a:rPr lang="en-US" dirty="0"/>
              <a:t>Making substandard carriers and drivers shape up or shut down serves the public interest</a:t>
            </a:r>
            <a:r>
              <a:rPr lang="en-US" dirty="0" smtClean="0"/>
              <a:t>.  </a:t>
            </a:r>
            <a:r>
              <a:rPr lang="en-US" dirty="0"/>
              <a:t>All of us benefit from safer highways.</a:t>
            </a:r>
          </a:p>
          <a:p>
            <a:r>
              <a:rPr lang="en-US" dirty="0"/>
              <a:t>BASICs scores on DOT website (safer.fmcsa.dot.gov) and “golden triangles” should indicate whether carriers operate safely or have one or more red flags</a:t>
            </a:r>
          </a:p>
          <a:p>
            <a:r>
              <a:rPr lang="en-US" dirty="0"/>
              <a:t>However, FMCSA’s systems for achieving CSA’s worthwhile goals need significant improvement, and cause adverse impacts as currently set up</a:t>
            </a:r>
          </a:p>
          <a:p>
            <a:endParaRPr lang="en-US" dirty="0"/>
          </a:p>
        </p:txBody>
      </p:sp>
    </p:spTree>
    <p:extLst>
      <p:ext uri="{BB962C8B-B14F-4D97-AF65-F5344CB8AC3E}">
        <p14:creationId xmlns:p14="http://schemas.microsoft.com/office/powerpoint/2010/main" val="194772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CSA Shortcomings</a:t>
            </a:r>
            <a:endParaRPr lang="en-US" dirty="0"/>
          </a:p>
        </p:txBody>
      </p:sp>
      <p:sp>
        <p:nvSpPr>
          <p:cNvPr id="3" name="Content Placeholder 2"/>
          <p:cNvSpPr>
            <a:spLocks noGrp="1"/>
          </p:cNvSpPr>
          <p:nvPr>
            <p:ph idx="1"/>
          </p:nvPr>
        </p:nvSpPr>
        <p:spPr>
          <a:xfrm>
            <a:off x="457200" y="1905000"/>
            <a:ext cx="8229600" cy="4525963"/>
          </a:xfrm>
        </p:spPr>
        <p:txBody>
          <a:bodyPr>
            <a:normAutofit fontScale="85000" lnSpcReduction="20000"/>
          </a:bodyPr>
          <a:lstStyle/>
          <a:p>
            <a:r>
              <a:rPr lang="en-US" dirty="0"/>
              <a:t>ATA, GAO, NTSB, </a:t>
            </a:r>
            <a:r>
              <a:rPr lang="en-US" dirty="0" smtClean="0"/>
              <a:t>DOT’s </a:t>
            </a:r>
            <a:r>
              <a:rPr lang="en-US" dirty="0"/>
              <a:t>own Inspector </a:t>
            </a:r>
            <a:r>
              <a:rPr lang="en-US" dirty="0" smtClean="0"/>
              <a:t>General, </a:t>
            </a:r>
            <a:r>
              <a:rPr lang="en-US" dirty="0"/>
              <a:t>and others have identified CSA flaws and called for </a:t>
            </a:r>
            <a:r>
              <a:rPr lang="en-US" dirty="0" smtClean="0"/>
              <a:t>fixes </a:t>
            </a:r>
            <a:r>
              <a:rPr lang="en-US" dirty="0"/>
              <a:t>with little result</a:t>
            </a:r>
          </a:p>
          <a:p>
            <a:r>
              <a:rPr lang="en-US" dirty="0"/>
              <a:t>GAO looked at </a:t>
            </a:r>
            <a:r>
              <a:rPr lang="en-US" u="sng" dirty="0"/>
              <a:t>750 regulations</a:t>
            </a:r>
            <a:r>
              <a:rPr lang="en-US" dirty="0"/>
              <a:t> (which may be part of the problem) and found that FMCSA data do not correlate well with crash risk</a:t>
            </a:r>
          </a:p>
          <a:p>
            <a:r>
              <a:rPr lang="en-US" dirty="0"/>
              <a:t>Carriers are blamed for crashes they could not prevent, and FMCSA seems unable to remedy this obvious unfairness</a:t>
            </a:r>
          </a:p>
          <a:p>
            <a:r>
              <a:rPr lang="en-US" dirty="0"/>
              <a:t>Carriers in lax enforcement regions may appear safer than competing carriers elsewhere which are </a:t>
            </a:r>
            <a:r>
              <a:rPr lang="en-US"/>
              <a:t>actually </a:t>
            </a:r>
            <a:r>
              <a:rPr lang="en-US" smtClean="0"/>
              <a:t>more</a:t>
            </a:r>
            <a:r>
              <a:rPr lang="en-US" smtClean="0"/>
              <a:t> </a:t>
            </a:r>
            <a:r>
              <a:rPr lang="en-US" dirty="0"/>
              <a:t>safe </a:t>
            </a:r>
          </a:p>
          <a:p>
            <a:endParaRPr lang="en-US" dirty="0"/>
          </a:p>
        </p:txBody>
      </p:sp>
    </p:spTree>
    <p:extLst>
      <p:ext uri="{BB962C8B-B14F-4D97-AF65-F5344CB8AC3E}">
        <p14:creationId xmlns:p14="http://schemas.microsoft.com/office/powerpoint/2010/main" val="25796614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CSA Issues for Shippers</a:t>
            </a:r>
            <a:endParaRPr lang="en-US" dirty="0"/>
          </a:p>
        </p:txBody>
      </p:sp>
      <p:sp>
        <p:nvSpPr>
          <p:cNvPr id="3" name="Content Placeholder 2"/>
          <p:cNvSpPr>
            <a:spLocks noGrp="1"/>
          </p:cNvSpPr>
          <p:nvPr>
            <p:ph idx="1"/>
          </p:nvPr>
        </p:nvSpPr>
        <p:spPr/>
        <p:txBody>
          <a:bodyPr>
            <a:normAutofit fontScale="85000" lnSpcReduction="10000"/>
          </a:bodyPr>
          <a:lstStyle/>
          <a:p>
            <a:r>
              <a:rPr lang="en-US" dirty="0"/>
              <a:t>Flawed data may lead shippers to choose less safe carriers when looking to choose safer carriers</a:t>
            </a:r>
          </a:p>
          <a:p>
            <a:r>
              <a:rPr lang="en-US" dirty="0"/>
              <a:t>Flawed data may penalize carriers in other ways</a:t>
            </a:r>
          </a:p>
          <a:p>
            <a:r>
              <a:rPr lang="en-US" dirty="0"/>
              <a:t>CSA data being used in “negligent hiring” lawsuits against brokers and shippers arising out of truck crashes</a:t>
            </a:r>
          </a:p>
          <a:p>
            <a:r>
              <a:rPr lang="en-US" dirty="0"/>
              <a:t>HR 1120, pending in Congress, would reduce exposure to lawsuits if carriers involved in crashes have DOT registration, federally mandated insurance, a safety rating above “Unsatisfactory” and there is no gross negligence </a:t>
            </a:r>
          </a:p>
          <a:p>
            <a:endParaRPr lang="en-US" dirty="0"/>
          </a:p>
        </p:txBody>
      </p:sp>
    </p:spTree>
    <p:extLst>
      <p:ext uri="{BB962C8B-B14F-4D97-AF65-F5344CB8AC3E}">
        <p14:creationId xmlns:p14="http://schemas.microsoft.com/office/powerpoint/2010/main" val="23994476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TotalTime>
  <Words>808</Words>
  <Application>Microsoft Office PowerPoint</Application>
  <PresentationFormat>On-screen Show (4:3)</PresentationFormat>
  <Paragraphs>45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HOW TO MANAGE THE “REGULATORY TSUNAMI” </vt:lpstr>
      <vt:lpstr>Current Regulatory Environment</vt:lpstr>
      <vt:lpstr>This Webcast Will Focus on HOS and CSA</vt:lpstr>
      <vt:lpstr>HOS – Truck Driver Hours of Service Rules</vt:lpstr>
      <vt:lpstr>HOS – Truck Driver Hours of Service Rules</vt:lpstr>
      <vt:lpstr>Hours of Service Developments</vt:lpstr>
      <vt:lpstr>CSA – Compliance, Safety &amp; Accountability</vt:lpstr>
      <vt:lpstr>CSA Shortcomings</vt:lpstr>
      <vt:lpstr>CSA Issues for Shippers</vt:lpstr>
      <vt:lpstr>What Can Shippers do to Help?</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John Cutler</cp:lastModifiedBy>
  <cp:revision>6</cp:revision>
  <dcterms:created xsi:type="dcterms:W3CDTF">2015-01-21T22:11:02Z</dcterms:created>
  <dcterms:modified xsi:type="dcterms:W3CDTF">2015-03-16T23:15:17Z</dcterms:modified>
</cp:coreProperties>
</file>