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1" r:id="rId3"/>
    <p:sldId id="258" r:id="rId4"/>
    <p:sldId id="259" r:id="rId5"/>
    <p:sldId id="272" r:id="rId6"/>
    <p:sldId id="273" r:id="rId7"/>
    <p:sldId id="262" r:id="rId8"/>
    <p:sldId id="274" r:id="rId9"/>
    <p:sldId id="275" r:id="rId10"/>
    <p:sldId id="276" r:id="rId11"/>
    <p:sldId id="277" r:id="rId12"/>
    <p:sldId id="268" r:id="rId13"/>
    <p:sldId id="278" r:id="rId14"/>
    <p:sldId id="279" r:id="rId15"/>
    <p:sldId id="280" r:id="rId16"/>
    <p:sldId id="281" r:id="rId17"/>
    <p:sldId id="270" r:id="rId1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p:scale>
          <a:sx n="108" d="100"/>
          <a:sy n="108" d="100"/>
        </p:scale>
        <p:origin x="-56" y="-4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0" y="0"/>
            <a:ext cx="9135879" cy="5143500"/>
          </a:xfrm>
          <a:prstGeom prst="rect">
            <a:avLst/>
          </a:prstGeom>
        </p:spPr>
      </p:pic>
      <p:sp>
        <p:nvSpPr>
          <p:cNvPr id="2" name="Title 1"/>
          <p:cNvSpPr>
            <a:spLocks noGrp="1"/>
          </p:cNvSpPr>
          <p:nvPr>
            <p:ph type="ctrTitle" hasCustomPrompt="1"/>
          </p:nvPr>
        </p:nvSpPr>
        <p:spPr>
          <a:xfrm>
            <a:off x="442745" y="2947933"/>
            <a:ext cx="8201285" cy="1032527"/>
          </a:xfrm>
        </p:spPr>
        <p:txBody>
          <a:bodyPr anchor="b" anchorCtr="0">
            <a:normAutofit/>
          </a:bodyPr>
          <a:lstStyle>
            <a:lvl1pPr algn="l">
              <a:defRPr sz="3500" b="1" i="0">
                <a:solidFill>
                  <a:schemeClr val="bg1"/>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42746" y="3980460"/>
            <a:ext cx="8201285" cy="632609"/>
          </a:xfrm>
        </p:spPr>
        <p:txBody>
          <a:bodyPr>
            <a:normAutofit/>
          </a:bodyPr>
          <a:lstStyle>
            <a:lvl1pPr marL="0" indent="0" algn="l">
              <a:buNone/>
              <a:defRPr sz="2500">
                <a:solidFill>
                  <a:srgbClr val="FF66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083772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0" y="0"/>
            <a:ext cx="9135879" cy="5143500"/>
          </a:xfrm>
          <a:prstGeom prst="rect">
            <a:avLst/>
          </a:prstGeom>
        </p:spPr>
      </p:pic>
      <p:sp>
        <p:nvSpPr>
          <p:cNvPr id="2" name="Title 1"/>
          <p:cNvSpPr>
            <a:spLocks noGrp="1"/>
          </p:cNvSpPr>
          <p:nvPr>
            <p:ph type="title"/>
          </p:nvPr>
        </p:nvSpPr>
        <p:spPr/>
        <p:txBody>
          <a:bodyPr>
            <a:normAutofit/>
          </a:bodyPr>
          <a:lstStyle>
            <a:lvl1pPr algn="l">
              <a:defRPr sz="3000" b="1" i="0">
                <a:solidFill>
                  <a:schemeClr val="bg1"/>
                </a:solidFill>
                <a:latin typeface="Arial"/>
                <a:cs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E87108B-63F6-974F-BE1B-B4F463045FA0}"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1446D-A69F-6B4C-8A91-A77CFE8C75D0}" type="slidenum">
              <a:rPr lang="en-US" smtClean="0"/>
              <a:t>‹#›</a:t>
            </a:fld>
            <a:endParaRPr lang="en-US"/>
          </a:p>
        </p:txBody>
      </p:sp>
    </p:spTree>
    <p:extLst>
      <p:ext uri="{BB962C8B-B14F-4D97-AF65-F5344CB8AC3E}">
        <p14:creationId xmlns:p14="http://schemas.microsoft.com/office/powerpoint/2010/main" val="13195839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E87108B-63F6-974F-BE1B-B4F463045FA0}" type="datetimeFigureOut">
              <a:rPr lang="en-US" smtClean="0"/>
              <a:t>4/20/2016</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A81446D-A69F-6B4C-8A91-A77CFE8C75D0}" type="slidenum">
              <a:rPr lang="en-US" smtClean="0"/>
              <a:t>‹#›</a:t>
            </a:fld>
            <a:endParaRPr lang="en-US"/>
          </a:p>
        </p:txBody>
      </p:sp>
    </p:spTree>
    <p:extLst>
      <p:ext uri="{BB962C8B-B14F-4D97-AF65-F5344CB8AC3E}">
        <p14:creationId xmlns:p14="http://schemas.microsoft.com/office/powerpoint/2010/main" val="2679661806"/>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WASHINGTON UPDATE</a:t>
            </a:r>
            <a:endParaRPr lang="en-US" dirty="0"/>
          </a:p>
        </p:txBody>
      </p:sp>
      <p:sp>
        <p:nvSpPr>
          <p:cNvPr id="3" name="Subtitle 2"/>
          <p:cNvSpPr>
            <a:spLocks noGrp="1"/>
          </p:cNvSpPr>
          <p:nvPr>
            <p:ph type="subTitle" idx="1"/>
          </p:nvPr>
        </p:nvSpPr>
        <p:spPr/>
        <p:txBody>
          <a:bodyPr/>
          <a:lstStyle/>
          <a:p>
            <a:r>
              <a:rPr lang="en-US" dirty="0" smtClean="0"/>
              <a:t>John Cutler, Mike Regan and Ben Gann</a:t>
            </a:r>
            <a:endParaRPr lang="en-US" dirty="0"/>
          </a:p>
        </p:txBody>
      </p:sp>
    </p:spTree>
    <p:extLst>
      <p:ext uri="{BB962C8B-B14F-4D97-AF65-F5344CB8AC3E}">
        <p14:creationId xmlns:p14="http://schemas.microsoft.com/office/powerpoint/2010/main" val="914907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LATEST FMCSA ACTIONS</a:t>
            </a:r>
            <a:endParaRPr lang="en-US" dirty="0"/>
          </a:p>
        </p:txBody>
      </p:sp>
      <p:sp>
        <p:nvSpPr>
          <p:cNvPr id="3" name="Content Placeholder 2"/>
          <p:cNvSpPr>
            <a:spLocks noGrp="1"/>
          </p:cNvSpPr>
          <p:nvPr>
            <p:ph idx="1"/>
          </p:nvPr>
        </p:nvSpPr>
        <p:spPr/>
        <p:txBody>
          <a:bodyPr>
            <a:normAutofit/>
          </a:bodyPr>
          <a:lstStyle/>
          <a:p>
            <a:r>
              <a:rPr lang="en-US" sz="2400" dirty="0" smtClean="0"/>
              <a:t>Claiming to comply with FAST Act, FMCSA has proposed new “Unfit” safety fitness determination in place of Satisfactory, Conditional and Unsatisfactory </a:t>
            </a:r>
          </a:p>
          <a:p>
            <a:r>
              <a:rPr lang="en-US" sz="2400" dirty="0" smtClean="0"/>
              <a:t>Data issues still need to be remedied</a:t>
            </a:r>
          </a:p>
          <a:p>
            <a:r>
              <a:rPr lang="en-US" sz="2400" dirty="0" smtClean="0"/>
              <a:t>“Beyond Compliance” should help safest carriers</a:t>
            </a:r>
          </a:p>
          <a:p>
            <a:r>
              <a:rPr lang="en-US" sz="2400" dirty="0" smtClean="0"/>
              <a:t>Contracts and state laws will need to be updated if single “Unfit” rating is adopted, but result might be less “negligent hiring” exposure</a:t>
            </a:r>
            <a:endParaRPr lang="en-US" sz="2400" dirty="0"/>
          </a:p>
        </p:txBody>
      </p:sp>
    </p:spTree>
    <p:extLst>
      <p:ext uri="{BB962C8B-B14F-4D97-AF65-F5344CB8AC3E}">
        <p14:creationId xmlns:p14="http://schemas.microsoft.com/office/powerpoint/2010/main" val="798670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LATEST FMCSA ACTIONS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“Unfit” rating more like pass-fail grading, making it harder for tort lawyers to claim you should have used better carrier. System will also let more carriers be assessed.</a:t>
            </a:r>
          </a:p>
          <a:p>
            <a:r>
              <a:rPr lang="en-US" sz="2400" dirty="0" smtClean="0"/>
              <a:t>You should look out for “Proposed Unfit” carriers. A carrier actually found Unfit will probably be out of service.</a:t>
            </a:r>
          </a:p>
          <a:p>
            <a:r>
              <a:rPr lang="en-US" sz="2400" dirty="0" smtClean="0"/>
              <a:t>FMCSA estimates 2800 carriers annually will be Proposed Unfit. Another 3000 carriers per year may be designated “High Risk”. DO NOT USE THEM.</a:t>
            </a:r>
            <a:endParaRPr lang="en-US" sz="2400" dirty="0"/>
          </a:p>
        </p:txBody>
      </p:sp>
    </p:spTree>
    <p:extLst>
      <p:ext uri="{BB962C8B-B14F-4D97-AF65-F5344CB8AC3E}">
        <p14:creationId xmlns:p14="http://schemas.microsoft.com/office/powerpoint/2010/main" val="2337118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LOGGING DEVICES</a:t>
            </a:r>
            <a:endParaRPr lang="en-US" dirty="0"/>
          </a:p>
        </p:txBody>
      </p:sp>
      <p:sp>
        <p:nvSpPr>
          <p:cNvPr id="3" name="Content Placeholder 2"/>
          <p:cNvSpPr>
            <a:spLocks noGrp="1"/>
          </p:cNvSpPr>
          <p:nvPr>
            <p:ph idx="1"/>
          </p:nvPr>
        </p:nvSpPr>
        <p:spPr/>
        <p:txBody>
          <a:bodyPr>
            <a:normAutofit/>
          </a:bodyPr>
          <a:lstStyle/>
          <a:p>
            <a:r>
              <a:rPr lang="en-US" sz="2000" dirty="0" smtClean="0"/>
              <a:t>FMCSA’s final rule on ELDs requires most paper logbooks to be replaced by prescribed “black boxes” by 12/17. Many carriers which already use them will get extra time for updates.</a:t>
            </a:r>
          </a:p>
          <a:p>
            <a:r>
              <a:rPr lang="en-US" sz="2000" dirty="0" smtClean="0"/>
              <a:t>ELDs will automatically record locations, miles driven, engine hours, etc. They are projected to increase safety (through reduced HOS violations) and improve efficiency (through reduced paperwork and better performance monitoring).</a:t>
            </a:r>
          </a:p>
          <a:p>
            <a:r>
              <a:rPr lang="en-US" sz="2000" dirty="0" smtClean="0"/>
              <a:t>OOIDA has filed a court challenge, which seems like a long shot</a:t>
            </a:r>
          </a:p>
          <a:p>
            <a:r>
              <a:rPr lang="en-US" sz="2000" dirty="0" smtClean="0"/>
              <a:t>A bigger concern is whether smaller carriers will go along with the ELD mandate, given the costs and burdens. Check compliance.</a:t>
            </a:r>
            <a:endParaRPr lang="en-US" sz="2000" dirty="0"/>
          </a:p>
        </p:txBody>
      </p:sp>
    </p:spTree>
    <p:extLst>
      <p:ext uri="{BB962C8B-B14F-4D97-AF65-F5344CB8AC3E}">
        <p14:creationId xmlns:p14="http://schemas.microsoft.com/office/powerpoint/2010/main" val="442221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 COERCION</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FMCSA’s proposed rule prohibiting driver coercion by carriers, shippers, receivers and 3PLs is in effect now, with fines up to $16,000 per incident</a:t>
            </a:r>
          </a:p>
          <a:p>
            <a:r>
              <a:rPr lang="en-US" sz="2400" dirty="0" smtClean="0"/>
              <a:t>Civil penalties aside, imagine facing a jury trial involving accident victim severely injured by driver who blames accident on coercion by someone at your company</a:t>
            </a:r>
          </a:p>
          <a:p>
            <a:r>
              <a:rPr lang="en-US" sz="2400" dirty="0" smtClean="0"/>
              <a:t>Thanks to NASSTRAC and others, final rule was toned down. BUT, if you have to yell at someone about a missed delivery schedule, yell at carrier, not driver.</a:t>
            </a:r>
            <a:endParaRPr lang="en-US" sz="2400" dirty="0"/>
          </a:p>
        </p:txBody>
      </p:sp>
    </p:spTree>
    <p:extLst>
      <p:ext uri="{BB962C8B-B14F-4D97-AF65-F5344CB8AC3E}">
        <p14:creationId xmlns:p14="http://schemas.microsoft.com/office/powerpoint/2010/main" val="9541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 COERCION</a:t>
            </a:r>
            <a:endParaRPr lang="en-US" dirty="0"/>
          </a:p>
        </p:txBody>
      </p:sp>
      <p:sp>
        <p:nvSpPr>
          <p:cNvPr id="3" name="Content Placeholder 2"/>
          <p:cNvSpPr>
            <a:spLocks noGrp="1"/>
          </p:cNvSpPr>
          <p:nvPr>
            <p:ph idx="1"/>
          </p:nvPr>
        </p:nvSpPr>
        <p:spPr/>
        <p:txBody>
          <a:bodyPr>
            <a:normAutofit/>
          </a:bodyPr>
          <a:lstStyle/>
          <a:p>
            <a:r>
              <a:rPr lang="en-US" sz="2400" dirty="0" smtClean="0"/>
              <a:t>Driver may file coercion complaint with FMCSA within 90 days after incident, even if attempt to coerce failed. No documentation needed.</a:t>
            </a:r>
          </a:p>
          <a:p>
            <a:r>
              <a:rPr lang="en-US" sz="2400" dirty="0" smtClean="0"/>
              <a:t>Train your people who deal directly with drivers, and consider procedures for getting prompt notice of driver concerns in hands of knowledgeable people at your company. Preventing complaints is safest approach.</a:t>
            </a:r>
            <a:endParaRPr lang="en-US" sz="2400" dirty="0"/>
          </a:p>
        </p:txBody>
      </p:sp>
    </p:spTree>
    <p:extLst>
      <p:ext uri="{BB962C8B-B14F-4D97-AF65-F5344CB8AC3E}">
        <p14:creationId xmlns:p14="http://schemas.microsoft.com/office/powerpoint/2010/main" val="4278395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REGULATORY ISSUES</a:t>
            </a:r>
            <a:endParaRPr lang="en-US" dirty="0"/>
          </a:p>
        </p:txBody>
      </p:sp>
      <p:sp>
        <p:nvSpPr>
          <p:cNvPr id="3" name="Content Placeholder 2"/>
          <p:cNvSpPr>
            <a:spLocks noGrp="1"/>
          </p:cNvSpPr>
          <p:nvPr>
            <p:ph idx="1"/>
          </p:nvPr>
        </p:nvSpPr>
        <p:spPr/>
        <p:txBody>
          <a:bodyPr>
            <a:normAutofit lnSpcReduction="10000"/>
          </a:bodyPr>
          <a:lstStyle/>
          <a:p>
            <a:r>
              <a:rPr lang="en-US" sz="2400" u="sng" dirty="0" smtClean="0"/>
              <a:t>Speed Limiters</a:t>
            </a:r>
            <a:r>
              <a:rPr lang="en-US" sz="2400" dirty="0" smtClean="0"/>
              <a:t>. No proceeding yet but 65mph discussed. Many carriers already limit truck speeds.</a:t>
            </a:r>
          </a:p>
          <a:p>
            <a:r>
              <a:rPr lang="en-US" sz="2400" u="sng" dirty="0" smtClean="0"/>
              <a:t>Loading and Unloading Delays</a:t>
            </a:r>
            <a:r>
              <a:rPr lang="en-US" sz="2400" dirty="0" smtClean="0"/>
              <a:t>. FMCSA, drivers and carriers complain about shippers and receivers who delay loading and unloading. FAST Act sets parameters for studying issue, and new rules could follow.</a:t>
            </a:r>
          </a:p>
          <a:p>
            <a:r>
              <a:rPr lang="en-US" sz="2400" u="sng" dirty="0" smtClean="0"/>
              <a:t>Insurance</a:t>
            </a:r>
            <a:r>
              <a:rPr lang="en-US" sz="2400" dirty="0" smtClean="0"/>
              <a:t>. If FMCSA wants higher liability insurance, it must study impacts on safest and truckers, and availability of more coverage</a:t>
            </a:r>
            <a:endParaRPr lang="en-US" sz="2400" u="sng" dirty="0"/>
          </a:p>
        </p:txBody>
      </p:sp>
    </p:spTree>
    <p:extLst>
      <p:ext uri="{BB962C8B-B14F-4D97-AF65-F5344CB8AC3E}">
        <p14:creationId xmlns:p14="http://schemas.microsoft.com/office/powerpoint/2010/main" val="2300664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REGULATORY ISSUES</a:t>
            </a:r>
            <a:endParaRPr lang="en-US" dirty="0"/>
          </a:p>
        </p:txBody>
      </p:sp>
      <p:sp>
        <p:nvSpPr>
          <p:cNvPr id="3" name="Content Placeholder 2"/>
          <p:cNvSpPr>
            <a:spLocks noGrp="1"/>
          </p:cNvSpPr>
          <p:nvPr>
            <p:ph idx="1"/>
          </p:nvPr>
        </p:nvSpPr>
        <p:spPr/>
        <p:txBody>
          <a:bodyPr>
            <a:normAutofit/>
          </a:bodyPr>
          <a:lstStyle/>
          <a:p>
            <a:r>
              <a:rPr lang="en-US" sz="2400" u="sng" dirty="0" smtClean="0"/>
              <a:t>Driver Training</a:t>
            </a:r>
            <a:r>
              <a:rPr lang="en-US" sz="2400" dirty="0" smtClean="0"/>
              <a:t>. FMCSA proposes 30 hours behind the wheel training for Class A CDL, 15 hours for Class B</a:t>
            </a:r>
          </a:p>
          <a:p>
            <a:r>
              <a:rPr lang="en-US" sz="2400" u="sng" dirty="0" smtClean="0"/>
              <a:t>Driver Health</a:t>
            </a:r>
            <a:r>
              <a:rPr lang="en-US" sz="2400" dirty="0" smtClean="0"/>
              <a:t>. Sleep apnea testing, substance abuse testing Using hair follicles, and other health issues may worsen driver shortage</a:t>
            </a:r>
          </a:p>
          <a:p>
            <a:r>
              <a:rPr lang="en-US" sz="2400" u="sng" dirty="0" smtClean="0"/>
              <a:t>Licensing Rules</a:t>
            </a:r>
            <a:r>
              <a:rPr lang="en-US" sz="2400" dirty="0" smtClean="0"/>
              <a:t>. Requirements for 3PL officers, penalties for unauthorized operators, website changes</a:t>
            </a:r>
          </a:p>
          <a:p>
            <a:r>
              <a:rPr lang="en-US" sz="2400" dirty="0" smtClean="0"/>
              <a:t>FMCSA does not see adequacy of capacity as its job</a:t>
            </a:r>
            <a:endParaRPr lang="en-US" sz="2400" dirty="0"/>
          </a:p>
        </p:txBody>
      </p:sp>
    </p:spTree>
    <p:extLst>
      <p:ext uri="{BB962C8B-B14F-4D97-AF65-F5344CB8AC3E}">
        <p14:creationId xmlns:p14="http://schemas.microsoft.com/office/powerpoint/2010/main" val="3082041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a:t>
            </a:r>
            <a:endParaRPr lang="en-US" dirty="0"/>
          </a:p>
        </p:txBody>
      </p:sp>
      <p:sp>
        <p:nvSpPr>
          <p:cNvPr id="3" name="Content Placeholder 2"/>
          <p:cNvSpPr>
            <a:spLocks noGrp="1"/>
          </p:cNvSpPr>
          <p:nvPr>
            <p:ph idx="1"/>
          </p:nvPr>
        </p:nvSpPr>
        <p:spPr/>
        <p:txBody>
          <a:bodyPr/>
          <a:lstStyle/>
          <a:p>
            <a:r>
              <a:rPr lang="en-US" dirty="0" smtClean="0"/>
              <a:t>Thank you for attending this Meeting and this Session, and we’ll try to answer any questions.</a:t>
            </a:r>
            <a:endParaRPr lang="en-US" dirty="0"/>
          </a:p>
        </p:txBody>
      </p:sp>
    </p:spTree>
    <p:extLst>
      <p:ext uri="{BB962C8B-B14F-4D97-AF65-F5344CB8AC3E}">
        <p14:creationId xmlns:p14="http://schemas.microsoft.com/office/powerpoint/2010/main" val="4232925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normAutofit/>
          </a:bodyPr>
          <a:lstStyle/>
          <a:p>
            <a:r>
              <a:rPr lang="en-US" sz="2400" dirty="0" smtClean="0"/>
              <a:t>Don’t expect major changes affecting transportation and logistics from 2016 elections</a:t>
            </a:r>
          </a:p>
          <a:p>
            <a:r>
              <a:rPr lang="en-US" sz="2400" dirty="0" smtClean="0"/>
              <a:t>Do expect continued gridlock on Capitol Hill</a:t>
            </a:r>
          </a:p>
          <a:p>
            <a:r>
              <a:rPr lang="en-US" sz="2400" dirty="0" smtClean="0"/>
              <a:t>Do expect continued regulatory burdens</a:t>
            </a:r>
          </a:p>
          <a:p>
            <a:r>
              <a:rPr lang="en-US" sz="2400" dirty="0" smtClean="0"/>
              <a:t>Learn what’s coming and make your voice count</a:t>
            </a:r>
            <a:endParaRPr lang="en-US" sz="2400" dirty="0"/>
          </a:p>
        </p:txBody>
      </p:sp>
    </p:spTree>
    <p:extLst>
      <p:ext uri="{BB962C8B-B14F-4D97-AF65-F5344CB8AC3E}">
        <p14:creationId xmlns:p14="http://schemas.microsoft.com/office/powerpoint/2010/main" val="644511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YEAR NOTES</a:t>
            </a:r>
            <a:endParaRPr lang="en-US" dirty="0"/>
          </a:p>
        </p:txBody>
      </p:sp>
      <p:sp>
        <p:nvSpPr>
          <p:cNvPr id="3" name="Content Placeholder 2"/>
          <p:cNvSpPr>
            <a:spLocks noGrp="1"/>
          </p:cNvSpPr>
          <p:nvPr>
            <p:ph idx="1"/>
          </p:nvPr>
        </p:nvSpPr>
        <p:spPr/>
        <p:txBody>
          <a:bodyPr>
            <a:normAutofit/>
          </a:bodyPr>
          <a:lstStyle/>
          <a:p>
            <a:r>
              <a:rPr lang="en-US" sz="2400" dirty="0" smtClean="0"/>
              <a:t>Many candidates call for infrastructure investment</a:t>
            </a:r>
          </a:p>
          <a:p>
            <a:r>
              <a:rPr lang="en-US" sz="2400" dirty="0" smtClean="0"/>
              <a:t>This is largely lip service without increased funding, and no one has proposals that are likely to meet our needs</a:t>
            </a:r>
          </a:p>
          <a:p>
            <a:r>
              <a:rPr lang="en-US" sz="2400" dirty="0" smtClean="0"/>
              <a:t>Bipartisan resistance to increasing fuel taxes</a:t>
            </a:r>
          </a:p>
          <a:p>
            <a:r>
              <a:rPr lang="en-US" sz="2400" dirty="0" smtClean="0"/>
              <a:t>Biggest impact of 2016 Presidential election for transportation and logistics is likely to result from Executive </a:t>
            </a:r>
            <a:r>
              <a:rPr lang="en-US" sz="2400" dirty="0"/>
              <a:t>B</a:t>
            </a:r>
            <a:r>
              <a:rPr lang="en-US" sz="2400" dirty="0" smtClean="0"/>
              <a:t>ranch appointees</a:t>
            </a:r>
            <a:endParaRPr lang="en-US" sz="2400" dirty="0"/>
          </a:p>
        </p:txBody>
      </p:sp>
    </p:spTree>
    <p:extLst>
      <p:ext uri="{BB962C8B-B14F-4D97-AF65-F5344CB8AC3E}">
        <p14:creationId xmlns:p14="http://schemas.microsoft.com/office/powerpoint/2010/main" val="2238887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 FROM CAPITOL HILL</a:t>
            </a:r>
            <a:endParaRPr lang="en-US" dirty="0"/>
          </a:p>
        </p:txBody>
      </p:sp>
      <p:sp>
        <p:nvSpPr>
          <p:cNvPr id="3" name="Content Placeholder 2"/>
          <p:cNvSpPr>
            <a:spLocks noGrp="1"/>
          </p:cNvSpPr>
          <p:nvPr>
            <p:ph idx="1"/>
          </p:nvPr>
        </p:nvSpPr>
        <p:spPr/>
        <p:txBody>
          <a:bodyPr>
            <a:normAutofit/>
          </a:bodyPr>
          <a:lstStyle/>
          <a:p>
            <a:r>
              <a:rPr lang="en-US" sz="2400" dirty="0" smtClean="0"/>
              <a:t>We did get a Highway Bill, the FAST Act, in late 2015</a:t>
            </a:r>
          </a:p>
          <a:p>
            <a:r>
              <a:rPr lang="en-US" sz="2400" dirty="0" smtClean="0"/>
              <a:t>Funding of $305 billion over 5 years is welcome, but not enough, and prospects for long-term stable funding at needed levels are poor</a:t>
            </a:r>
          </a:p>
          <a:p>
            <a:r>
              <a:rPr lang="en-US" sz="2400" dirty="0" smtClean="0"/>
              <a:t>Tax reform, corporate revenue repatriation and refinery taxes may help, but don’t hold your breath</a:t>
            </a:r>
          </a:p>
          <a:p>
            <a:pPr marL="0" indent="0">
              <a:buNone/>
            </a:pPr>
            <a:endParaRPr lang="en-US" sz="2400" dirty="0"/>
          </a:p>
        </p:txBody>
      </p:sp>
    </p:spTree>
    <p:extLst>
      <p:ext uri="{BB962C8B-B14F-4D97-AF65-F5344CB8AC3E}">
        <p14:creationId xmlns:p14="http://schemas.microsoft.com/office/powerpoint/2010/main" val="244166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 ACT AND REGULATION</a:t>
            </a:r>
            <a:endParaRPr lang="en-US" dirty="0"/>
          </a:p>
        </p:txBody>
      </p:sp>
      <p:sp>
        <p:nvSpPr>
          <p:cNvPr id="3" name="Content Placeholder 2"/>
          <p:cNvSpPr>
            <a:spLocks noGrp="1"/>
          </p:cNvSpPr>
          <p:nvPr>
            <p:ph idx="1"/>
          </p:nvPr>
        </p:nvSpPr>
        <p:spPr/>
        <p:txBody>
          <a:bodyPr>
            <a:normAutofit/>
          </a:bodyPr>
          <a:lstStyle/>
          <a:p>
            <a:r>
              <a:rPr lang="en-US" sz="2400" dirty="0" smtClean="0"/>
              <a:t>FAST Act also included regulatory initiatives. FMCSA says 20 new rulemakings mandated, and FMCSA is also moving ahead in some pending proceedings</a:t>
            </a:r>
          </a:p>
          <a:p>
            <a:r>
              <a:rPr lang="en-US" sz="2400" dirty="0" smtClean="0"/>
              <a:t>HOS restart relief continued, pending study. No  1am-5am rest period requirement, but </a:t>
            </a:r>
            <a:r>
              <a:rPr lang="en-US" sz="2400" dirty="0"/>
              <a:t>g</a:t>
            </a:r>
            <a:r>
              <a:rPr lang="en-US" sz="2400" dirty="0" smtClean="0"/>
              <a:t>litch needs fixing.</a:t>
            </a:r>
          </a:p>
          <a:p>
            <a:r>
              <a:rPr lang="en-US" sz="2400" dirty="0" smtClean="0"/>
              <a:t>Congress was critical of FMCSA truck and safety regulation, providing for new restrictions on rulemaking, new challenges to existing rules, and required studies</a:t>
            </a:r>
            <a:endParaRPr lang="en-US" sz="2400" dirty="0"/>
          </a:p>
        </p:txBody>
      </p:sp>
    </p:spTree>
    <p:extLst>
      <p:ext uri="{BB962C8B-B14F-4D97-AF65-F5344CB8AC3E}">
        <p14:creationId xmlns:p14="http://schemas.microsoft.com/office/powerpoint/2010/main" val="512730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 ACT AND REGULATION</a:t>
            </a:r>
            <a:endParaRPr lang="en-US" dirty="0"/>
          </a:p>
        </p:txBody>
      </p:sp>
      <p:sp>
        <p:nvSpPr>
          <p:cNvPr id="3" name="Content Placeholder 2"/>
          <p:cNvSpPr>
            <a:spLocks noGrp="1"/>
          </p:cNvSpPr>
          <p:nvPr>
            <p:ph idx="1"/>
          </p:nvPr>
        </p:nvSpPr>
        <p:spPr/>
        <p:txBody>
          <a:bodyPr>
            <a:normAutofit/>
          </a:bodyPr>
          <a:lstStyle/>
          <a:p>
            <a:r>
              <a:rPr lang="en-US" sz="2400" dirty="0" smtClean="0"/>
              <a:t>Permitting of highway construction should be streamlined, though not enough</a:t>
            </a:r>
          </a:p>
          <a:p>
            <a:r>
              <a:rPr lang="en-US" sz="2400" dirty="0" smtClean="0"/>
              <a:t>Hiring young veterans as truck drivers should be easier, assuming success in pilot program</a:t>
            </a:r>
          </a:p>
          <a:p>
            <a:r>
              <a:rPr lang="en-US" sz="2400" dirty="0" smtClean="0"/>
              <a:t>FAST Act also included rail provisions and a call for port performance monitoring, in light of recent port labor </a:t>
            </a:r>
            <a:r>
              <a:rPr lang="en-US" sz="2400" dirty="0" smtClean="0"/>
              <a:t>slowdowns. </a:t>
            </a:r>
            <a:r>
              <a:rPr lang="en-US" sz="2400" smtClean="0"/>
              <a:t>Since then</a:t>
            </a:r>
            <a:r>
              <a:rPr lang="en-US" sz="2400" smtClean="0"/>
              <a:t>, </a:t>
            </a:r>
            <a:r>
              <a:rPr lang="en-US" sz="2400" dirty="0" smtClean="0"/>
              <a:t>progress has been made toward a Port </a:t>
            </a:r>
            <a:r>
              <a:rPr lang="en-US" sz="2400" smtClean="0"/>
              <a:t>Performance Freight </a:t>
            </a:r>
            <a:r>
              <a:rPr lang="en-US" sz="2400" smtClean="0"/>
              <a:t>S</a:t>
            </a:r>
            <a:r>
              <a:rPr lang="en-US" sz="2400" smtClean="0"/>
              <a:t>tatistics </a:t>
            </a:r>
            <a:r>
              <a:rPr lang="en-US" sz="2400" dirty="0" smtClean="0"/>
              <a:t>program.</a:t>
            </a:r>
            <a:endParaRPr lang="en-US" sz="2400" dirty="0"/>
          </a:p>
        </p:txBody>
      </p:sp>
    </p:spTree>
    <p:extLst>
      <p:ext uri="{BB962C8B-B14F-4D97-AF65-F5344CB8AC3E}">
        <p14:creationId xmlns:p14="http://schemas.microsoft.com/office/powerpoint/2010/main" val="4024699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LEGISLATION STILL NEEDED</a:t>
            </a:r>
            <a:endParaRPr lang="en-US" dirty="0"/>
          </a:p>
        </p:txBody>
      </p:sp>
      <p:sp>
        <p:nvSpPr>
          <p:cNvPr id="3" name="Content Placeholder 2"/>
          <p:cNvSpPr>
            <a:spLocks noGrp="1"/>
          </p:cNvSpPr>
          <p:nvPr>
            <p:ph idx="1"/>
          </p:nvPr>
        </p:nvSpPr>
        <p:spPr/>
        <p:txBody>
          <a:bodyPr>
            <a:normAutofit/>
          </a:bodyPr>
          <a:lstStyle/>
          <a:p>
            <a:r>
              <a:rPr lang="en-US" sz="2400" dirty="0" smtClean="0"/>
              <a:t>We pushed (again) for larger and/or heavier trucks, but Congress did not relax the 80,000lb GVW limit except in a few areas</a:t>
            </a:r>
          </a:p>
          <a:p>
            <a:r>
              <a:rPr lang="en-US" sz="2400" dirty="0" smtClean="0"/>
              <a:t>We pushed for twin 33s. That effort also fell short.</a:t>
            </a:r>
          </a:p>
          <a:p>
            <a:r>
              <a:rPr lang="en-US" sz="2400" dirty="0"/>
              <a:t>N</a:t>
            </a:r>
            <a:r>
              <a:rPr lang="en-US" sz="2400" dirty="0" smtClean="0"/>
              <a:t>o National Hiring Standard for motor carriers, but new developments at FMCSA may help reduce “negligent hiring” lawsuits</a:t>
            </a:r>
          </a:p>
          <a:p>
            <a:r>
              <a:rPr lang="en-US" sz="2400" dirty="0" smtClean="0"/>
              <a:t>No federal preemption of state meal and break rules</a:t>
            </a:r>
          </a:p>
          <a:p>
            <a:endParaRPr lang="en-US" sz="2400" dirty="0"/>
          </a:p>
        </p:txBody>
      </p:sp>
    </p:spTree>
    <p:extLst>
      <p:ext uri="{BB962C8B-B14F-4D97-AF65-F5344CB8AC3E}">
        <p14:creationId xmlns:p14="http://schemas.microsoft.com/office/powerpoint/2010/main" val="372670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CSA PROBLEMS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Compliance, Safety</a:t>
            </a:r>
            <a:r>
              <a:rPr lang="en-US" sz="2400" dirty="0"/>
              <a:t>,</a:t>
            </a:r>
            <a:r>
              <a:rPr lang="en-US" sz="2400" dirty="0" smtClean="0"/>
              <a:t> Accountability (CSA) and Safety Measurement System (SMS) are FMCSA’s main tools for finding unsafe truckers</a:t>
            </a:r>
          </a:p>
          <a:p>
            <a:r>
              <a:rPr lang="en-US" sz="2400" dirty="0" smtClean="0"/>
              <a:t>Everyone supports the goal of identifying problem carriers and forcing them to improve or shut down, but poor data, poor analysis, nitpicking, and blaming carriers for crashes they could not prevent lead to skewed results. This harms carriers, shippers and 3PLs who support safety.</a:t>
            </a:r>
            <a:endParaRPr lang="en-US" sz="2400" dirty="0"/>
          </a:p>
        </p:txBody>
      </p:sp>
    </p:spTree>
    <p:extLst>
      <p:ext uri="{BB962C8B-B14F-4D97-AF65-F5344CB8AC3E}">
        <p14:creationId xmlns:p14="http://schemas.microsoft.com/office/powerpoint/2010/main" val="3828136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CSA REFORM EFFORTS</a:t>
            </a:r>
            <a:endParaRPr lang="en-US" dirty="0"/>
          </a:p>
        </p:txBody>
      </p:sp>
      <p:sp>
        <p:nvSpPr>
          <p:cNvPr id="3" name="Content Placeholder 2"/>
          <p:cNvSpPr>
            <a:spLocks noGrp="1"/>
          </p:cNvSpPr>
          <p:nvPr>
            <p:ph idx="1"/>
          </p:nvPr>
        </p:nvSpPr>
        <p:spPr/>
        <p:txBody>
          <a:bodyPr>
            <a:normAutofit/>
          </a:bodyPr>
          <a:lstStyle/>
          <a:p>
            <a:r>
              <a:rPr lang="en-US" sz="2400" dirty="0" smtClean="0"/>
              <a:t>Congress noted industry and government criticism of CSA and ordered improvements</a:t>
            </a:r>
          </a:p>
          <a:p>
            <a:r>
              <a:rPr lang="en-US" sz="2400" dirty="0" smtClean="0"/>
              <a:t>FAST Act requires new study of CSA, followed by a corrective action plan from FMCSA which DOT Inspector General must approve</a:t>
            </a:r>
          </a:p>
          <a:p>
            <a:r>
              <a:rPr lang="en-US" sz="2400" dirty="0" smtClean="0"/>
              <a:t>Until then, much controversial CSA data off FMCSA website, including BASICs and “golden triangles”. Carrier crash data still displayed.</a:t>
            </a:r>
            <a:endParaRPr lang="en-US" sz="2400" dirty="0"/>
          </a:p>
        </p:txBody>
      </p:sp>
    </p:spTree>
    <p:extLst>
      <p:ext uri="{BB962C8B-B14F-4D97-AF65-F5344CB8AC3E}">
        <p14:creationId xmlns:p14="http://schemas.microsoft.com/office/powerpoint/2010/main" val="4228825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4848</TotalTime>
  <Words>1091</Words>
  <Application>Microsoft Office PowerPoint</Application>
  <PresentationFormat>On-screen Show (16:9)</PresentationFormat>
  <Paragraphs>68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WASHINGTON UPDATE</vt:lpstr>
      <vt:lpstr>KEY POINTS</vt:lpstr>
      <vt:lpstr>ELECTION YEAR NOTES</vt:lpstr>
      <vt:lpstr>NEWS FROM CAPITOL HILL</vt:lpstr>
      <vt:lpstr>FAST ACT AND REGULATION</vt:lpstr>
      <vt:lpstr>FAST ACT AND REGULATION</vt:lpstr>
      <vt:lpstr>LEGISLATION STILL NEEDED</vt:lpstr>
      <vt:lpstr>CSA PROBLEMS</vt:lpstr>
      <vt:lpstr>CSA REFORM EFFORTS</vt:lpstr>
      <vt:lpstr>LATEST FMCSA ACTIONS</vt:lpstr>
      <vt:lpstr>LATEST FMCSA ACTIONS</vt:lpstr>
      <vt:lpstr>ELECTRONIC LOGGING DEVICES</vt:lpstr>
      <vt:lpstr>DRIVER COERCION</vt:lpstr>
      <vt:lpstr>DRIVER COERCION</vt:lpstr>
      <vt:lpstr>OTHER REGULATORY ISSUES</vt:lpstr>
      <vt:lpstr>OTHER REGULATORY ISSUES</vt:lpstr>
      <vt:lpstr>QUESTIONS?</vt:lpstr>
    </vt:vector>
  </TitlesOfParts>
  <Company>SmithBucklin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Wargo</dc:creator>
  <cp:lastModifiedBy>John Cutler</cp:lastModifiedBy>
  <cp:revision>36</cp:revision>
  <cp:lastPrinted>2016-04-18T20:11:31Z</cp:lastPrinted>
  <dcterms:created xsi:type="dcterms:W3CDTF">2016-03-30T14:45:52Z</dcterms:created>
  <dcterms:modified xsi:type="dcterms:W3CDTF">2016-04-20T21:22:13Z</dcterms:modified>
</cp:coreProperties>
</file>